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664" r:id="rId2"/>
    <p:sldMasterId id="2147483672" r:id="rId3"/>
    <p:sldMasterId id="2147483684" r:id="rId4"/>
    <p:sldMasterId id="2147483692" r:id="rId5"/>
    <p:sldMasterId id="2147483699" r:id="rId6"/>
    <p:sldMasterId id="2147483704" r:id="rId7"/>
  </p:sldMasterIdLst>
  <p:notesMasterIdLst>
    <p:notesMasterId r:id="rId49"/>
  </p:notesMasterIdLst>
  <p:handoutMasterIdLst>
    <p:handoutMasterId r:id="rId50"/>
  </p:handoutMasterIdLst>
  <p:sldIdLst>
    <p:sldId id="616" r:id="rId8"/>
    <p:sldId id="655" r:id="rId9"/>
    <p:sldId id="621" r:id="rId10"/>
    <p:sldId id="654" r:id="rId11"/>
    <p:sldId id="598" r:id="rId12"/>
    <p:sldId id="678" r:id="rId13"/>
    <p:sldId id="661" r:id="rId14"/>
    <p:sldId id="662" r:id="rId15"/>
    <p:sldId id="663" r:id="rId16"/>
    <p:sldId id="664" r:id="rId17"/>
    <p:sldId id="665" r:id="rId18"/>
    <p:sldId id="666" r:id="rId19"/>
    <p:sldId id="667" r:id="rId20"/>
    <p:sldId id="670" r:id="rId21"/>
    <p:sldId id="615" r:id="rId22"/>
    <p:sldId id="607" r:id="rId23"/>
    <p:sldId id="681" r:id="rId24"/>
    <p:sldId id="646" r:id="rId25"/>
    <p:sldId id="647" r:id="rId26"/>
    <p:sldId id="671" r:id="rId27"/>
    <p:sldId id="672" r:id="rId28"/>
    <p:sldId id="680" r:id="rId29"/>
    <p:sldId id="652" r:id="rId30"/>
    <p:sldId id="642" r:id="rId31"/>
    <p:sldId id="643" r:id="rId32"/>
    <p:sldId id="687" r:id="rId33"/>
    <p:sldId id="688" r:id="rId34"/>
    <p:sldId id="689" r:id="rId35"/>
    <p:sldId id="690" r:id="rId36"/>
    <p:sldId id="691" r:id="rId37"/>
    <p:sldId id="692" r:id="rId38"/>
    <p:sldId id="686" r:id="rId39"/>
    <p:sldId id="682" r:id="rId40"/>
    <p:sldId id="649" r:id="rId41"/>
    <p:sldId id="683" r:id="rId42"/>
    <p:sldId id="684" r:id="rId43"/>
    <p:sldId id="685" r:id="rId44"/>
    <p:sldId id="640" r:id="rId45"/>
    <p:sldId id="673" r:id="rId46"/>
    <p:sldId id="674" r:id="rId47"/>
    <p:sldId id="675"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F64495-1CBA-D141-8F98-785C8CCC91C5}">
          <p14:sldIdLst>
            <p14:sldId id="616"/>
            <p14:sldId id="655"/>
            <p14:sldId id="621"/>
            <p14:sldId id="654"/>
            <p14:sldId id="598"/>
            <p14:sldId id="678"/>
            <p14:sldId id="661"/>
            <p14:sldId id="662"/>
            <p14:sldId id="663"/>
            <p14:sldId id="664"/>
            <p14:sldId id="665"/>
            <p14:sldId id="666"/>
            <p14:sldId id="667"/>
            <p14:sldId id="670"/>
            <p14:sldId id="615"/>
            <p14:sldId id="607"/>
            <p14:sldId id="681"/>
            <p14:sldId id="646"/>
            <p14:sldId id="647"/>
            <p14:sldId id="671"/>
            <p14:sldId id="672"/>
            <p14:sldId id="680"/>
            <p14:sldId id="652"/>
            <p14:sldId id="642"/>
            <p14:sldId id="643"/>
            <p14:sldId id="687"/>
            <p14:sldId id="688"/>
            <p14:sldId id="689"/>
            <p14:sldId id="690"/>
            <p14:sldId id="691"/>
            <p14:sldId id="692"/>
            <p14:sldId id="686"/>
            <p14:sldId id="682"/>
            <p14:sldId id="649"/>
            <p14:sldId id="683"/>
            <p14:sldId id="684"/>
            <p14:sldId id="685"/>
            <p14:sldId id="640"/>
            <p14:sldId id="673"/>
            <p14:sldId id="674"/>
            <p14:sldId id="6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B7E3"/>
    <a:srgbClr val="5C91B4"/>
    <a:srgbClr val="71B1DC"/>
    <a:srgbClr val="436A84"/>
    <a:srgbClr val="4762E5"/>
    <a:srgbClr val="FB9C18"/>
    <a:srgbClr val="BF7613"/>
    <a:srgbClr val="6DAA40"/>
    <a:srgbClr val="915D39"/>
    <a:srgbClr val="88D2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8105" autoAdjust="0"/>
  </p:normalViewPr>
  <p:slideViewPr>
    <p:cSldViewPr snapToGrid="0" snapToObjects="1" showGuides="1">
      <p:cViewPr>
        <p:scale>
          <a:sx n="100" d="100"/>
          <a:sy n="100" d="100"/>
        </p:scale>
        <p:origin x="-490" y="-211"/>
      </p:cViewPr>
      <p:guideLst>
        <p:guide orient="horz" pos="51"/>
        <p:guide orient="horz" pos="454"/>
        <p:guide pos="259"/>
      </p:guideLst>
    </p:cSldViewPr>
  </p:slideViewPr>
  <p:notesTextViewPr>
    <p:cViewPr>
      <p:scale>
        <a:sx n="100" d="100"/>
        <a:sy n="100" d="100"/>
      </p:scale>
      <p:origin x="0" y="0"/>
    </p:cViewPr>
  </p:notesTextViewPr>
  <p:sorterViewPr>
    <p:cViewPr>
      <p:scale>
        <a:sx n="93" d="100"/>
        <a:sy n="93" d="100"/>
      </p:scale>
      <p:origin x="0" y="3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3A96B1-43FA-FE4C-8AA0-8A469A2EAE1D}" type="datetimeFigureOut">
              <a:rPr lang="en-US" smtClean="0"/>
              <a:t>10/20/2014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C2255-D945-494B-A613-06D596AA25DA}" type="slidenum">
              <a:rPr lang="en-US" smtClean="0"/>
              <a:t>‹#›</a:t>
            </a:fld>
            <a:endParaRPr lang="en-US"/>
          </a:p>
        </p:txBody>
      </p:sp>
    </p:spTree>
    <p:extLst>
      <p:ext uri="{BB962C8B-B14F-4D97-AF65-F5344CB8AC3E}">
        <p14:creationId xmlns:p14="http://schemas.microsoft.com/office/powerpoint/2010/main" val="2380577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54AEC7-4A7B-4741-ABA6-7CE3B9F21640}" type="datetimeFigureOut">
              <a:rPr lang="en-US" smtClean="0"/>
              <a:t>10/20/2014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E8696E-FD09-8743-9CD1-F217829852DD}" type="slidenum">
              <a:rPr lang="en-US" smtClean="0"/>
              <a:t>‹#›</a:t>
            </a:fld>
            <a:endParaRPr lang="en-US"/>
          </a:p>
        </p:txBody>
      </p:sp>
    </p:spTree>
    <p:extLst>
      <p:ext uri="{BB962C8B-B14F-4D97-AF65-F5344CB8AC3E}">
        <p14:creationId xmlns:p14="http://schemas.microsoft.com/office/powerpoint/2010/main" val="13979644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21613F40-7725-4229-977C-7AF5E84064F1}" type="slidenum">
              <a:rPr lang="de-DE" smtClean="0">
                <a:solidFill>
                  <a:prstClr val="black"/>
                </a:solidFill>
                <a:latin typeface="Calibri"/>
              </a:rPr>
              <a:pPr/>
              <a:t>1</a:t>
            </a:fld>
            <a:endParaRPr lang="de-DE">
              <a:solidFill>
                <a:prstClr val="black"/>
              </a:solidFill>
              <a:latin typeface="Calibri"/>
            </a:endParaRPr>
          </a:p>
        </p:txBody>
      </p:sp>
      <p:sp>
        <p:nvSpPr>
          <p:cNvPr id="5" name="Fußzeilenplatzhalter 4"/>
          <p:cNvSpPr>
            <a:spLocks noGrp="1"/>
          </p:cNvSpPr>
          <p:nvPr>
            <p:ph type="ftr" sz="quarter" idx="11"/>
          </p:nvPr>
        </p:nvSpPr>
        <p:spPr/>
        <p:txBody>
          <a:bodyPr/>
          <a:lstStyle/>
          <a:p>
            <a:r>
              <a:rPr lang="de-DE" smtClean="0">
                <a:solidFill>
                  <a:prstClr val="black"/>
                </a:solidFill>
                <a:latin typeface="Calibri"/>
              </a:rPr>
              <a:t>Presentationstitle  |  Date</a:t>
            </a:r>
            <a:endParaRPr lang="de-DE" dirty="0">
              <a:solidFill>
                <a:prstClr val="black"/>
              </a:solidFill>
              <a:latin typeface="Calibri"/>
            </a:endParaRPr>
          </a:p>
        </p:txBody>
      </p:sp>
      <p:sp>
        <p:nvSpPr>
          <p:cNvPr id="7" name="Datumsplatzhalter 6"/>
          <p:cNvSpPr>
            <a:spLocks noGrp="1"/>
          </p:cNvSpPr>
          <p:nvPr>
            <p:ph type="dt" idx="12"/>
          </p:nvPr>
        </p:nvSpPr>
        <p:spPr/>
        <p:txBody>
          <a:bodyPr/>
          <a:lstStyle/>
          <a:p>
            <a:r>
              <a:rPr lang="en-US" smtClean="0">
                <a:solidFill>
                  <a:prstClr val="black"/>
                </a:solidFill>
                <a:latin typeface="Calibri"/>
              </a:rPr>
              <a:t>© Electric Cloud  |  www.electriccloud.com</a:t>
            </a:r>
            <a:endParaRPr lang="de-DE" dirty="0">
              <a:solidFill>
                <a:prstClr val="black"/>
              </a:solidFill>
              <a:latin typeface="Calibri"/>
            </a:endParaRPr>
          </a:p>
        </p:txBody>
      </p:sp>
      <p:sp>
        <p:nvSpPr>
          <p:cNvPr id="8" name="Folienbildplatzhalter 7"/>
          <p:cNvSpPr>
            <a:spLocks noGrp="1" noRot="1" noChangeAspect="1"/>
          </p:cNvSpPr>
          <p:nvPr>
            <p:ph type="sldImg"/>
          </p:nvPr>
        </p:nvSpPr>
        <p:spPr>
          <a:xfrm>
            <a:off x="-2625725" y="1158875"/>
            <a:ext cx="9618663" cy="5411788"/>
          </a:xfrm>
        </p:spPr>
      </p:sp>
      <p:sp>
        <p:nvSpPr>
          <p:cNvPr id="9" name="Notizenplatzhalter 8"/>
          <p:cNvSpPr>
            <a:spLocks noGrp="1"/>
          </p:cNvSpPr>
          <p:nvPr>
            <p:ph type="body" idx="1"/>
          </p:nvPr>
        </p:nvSpPr>
        <p:spPr/>
        <p:txBody>
          <a:bodyPr/>
          <a:lstStyle/>
          <a:p>
            <a:endParaRPr lang="de-DE"/>
          </a:p>
        </p:txBody>
      </p:sp>
    </p:spTree>
    <p:extLst>
      <p:ext uri="{BB962C8B-B14F-4D97-AF65-F5344CB8AC3E}">
        <p14:creationId xmlns:p14="http://schemas.microsoft.com/office/powerpoint/2010/main" val="267043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30588"/>
          </a:xfrm>
        </p:spPr>
      </p:sp>
      <p:sp>
        <p:nvSpPr>
          <p:cNvPr id="3" name="Notes Placeholder 2"/>
          <p:cNvSpPr>
            <a:spLocks noGrp="1"/>
          </p:cNvSpPr>
          <p:nvPr>
            <p:ph type="body" idx="1"/>
          </p:nvPr>
        </p:nvSpPr>
        <p:spPr/>
        <p:txBody>
          <a:bodyPr/>
          <a:lstStyle/>
          <a:p>
            <a:r>
              <a:rPr lang="en-US" sz="772" b="0" i="0" kern="1200" dirty="0" smtClean="0">
                <a:solidFill>
                  <a:schemeClr val="tx1"/>
                </a:solidFill>
                <a:effectLst/>
                <a:latin typeface="+mn-lt"/>
                <a:ea typeface="+mn-ea"/>
                <a:cs typeface="+mn-cs"/>
              </a:rPr>
              <a:t>(1) Background.  Running Ubuntu 12.04 LTS with 3.8 kernel.  IT is pushing for a new version from time-to-time.  RJ: don't want a policy. Want to set expectations that we're in a reactive mode. </a:t>
            </a:r>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we'd like to manage this through a quarterly roadmap exchange.  we usually take about a quarter to certify a new OS. We're firming up a policy now....</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(2) Background. POC </a:t>
            </a:r>
            <a:r>
              <a:rPr lang="en-US" sz="772" b="0" i="0" kern="1200" dirty="0" err="1" smtClean="0">
                <a:solidFill>
                  <a:schemeClr val="tx1"/>
                </a:solidFill>
                <a:effectLst/>
                <a:latin typeface="+mn-lt"/>
                <a:ea typeface="+mn-ea"/>
                <a:cs typeface="+mn-cs"/>
              </a:rPr>
              <a:t>emake</a:t>
            </a:r>
            <a:r>
              <a:rPr lang="en-US" sz="772" b="0" i="0" kern="1200" dirty="0" smtClean="0">
                <a:solidFill>
                  <a:schemeClr val="tx1"/>
                </a:solidFill>
                <a:effectLst/>
                <a:latin typeface="+mn-lt"/>
                <a:ea typeface="+mn-ea"/>
                <a:cs typeface="+mn-cs"/>
              </a:rPr>
              <a:t> on VM/agents are </a:t>
            </a:r>
            <a:r>
              <a:rPr lang="en-US" sz="772" b="0" i="0" kern="1200" dirty="0" err="1" smtClean="0">
                <a:solidFill>
                  <a:schemeClr val="tx1"/>
                </a:solidFill>
                <a:effectLst/>
                <a:latin typeface="+mn-lt"/>
                <a:ea typeface="+mn-ea"/>
                <a:cs typeface="+mn-cs"/>
              </a:rPr>
              <a:t>baremetal</a:t>
            </a:r>
            <a:r>
              <a:rPr lang="en-US" sz="772" b="0" i="0" kern="1200" dirty="0" smtClean="0">
                <a:solidFill>
                  <a:schemeClr val="tx1"/>
                </a:solidFill>
                <a:effectLst/>
                <a:latin typeface="+mn-lt"/>
                <a:ea typeface="+mn-ea"/>
                <a:cs typeface="+mn-cs"/>
              </a:rPr>
              <a:t> rendered good results, but 45% penalty when everything is on VMs.</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evaluating a "performance lab" - not committing to date nor who will man it</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(3) Background. IT has removed 32-bit libraries from their </a:t>
            </a:r>
            <a:r>
              <a:rPr lang="en-US" sz="772" b="0" i="0" kern="1200" dirty="0" err="1" smtClean="0">
                <a:solidFill>
                  <a:schemeClr val="tx1"/>
                </a:solidFill>
                <a:effectLst/>
                <a:latin typeface="+mn-lt"/>
                <a:ea typeface="+mn-ea"/>
                <a:cs typeface="+mn-cs"/>
              </a:rPr>
              <a:t>env</a:t>
            </a:r>
            <a:r>
              <a:rPr lang="en-US" sz="772" b="0" i="0" kern="1200" dirty="0" smtClean="0">
                <a:solidFill>
                  <a:schemeClr val="tx1"/>
                </a:solidFill>
                <a:effectLst/>
                <a:latin typeface="+mn-lt"/>
                <a:ea typeface="+mn-ea"/>
                <a:cs typeface="+mn-cs"/>
              </a:rPr>
              <a:t>. Our product is aware of 64-bitness but we require 32-bit utilities (e.g. 3clock/</a:t>
            </a:r>
            <a:r>
              <a:rPr lang="en-US" sz="772" b="0" i="0" kern="1200" dirty="0" err="1" smtClean="0">
                <a:solidFill>
                  <a:schemeClr val="tx1"/>
                </a:solidFill>
                <a:effectLst/>
                <a:latin typeface="+mn-lt"/>
                <a:ea typeface="+mn-ea"/>
                <a:cs typeface="+mn-cs"/>
              </a:rPr>
              <a:t>cmtool</a:t>
            </a:r>
            <a:r>
              <a:rPr lang="en-US" sz="772" b="0" i="0" kern="1200" dirty="0" smtClean="0">
                <a:solidFill>
                  <a:schemeClr val="tx1"/>
                </a:solidFill>
                <a:effectLst/>
                <a:latin typeface="+mn-lt"/>
                <a:ea typeface="+mn-ea"/>
                <a:cs typeface="+mn-cs"/>
              </a:rPr>
              <a:t>, Mohan has full list)</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on backlog</a:t>
            </a:r>
          </a:p>
          <a:p>
            <a:endParaRPr lang="en-US" baseline="0" dirty="0" smtClean="0"/>
          </a:p>
        </p:txBody>
      </p:sp>
      <p:sp>
        <p:nvSpPr>
          <p:cNvPr id="4" name="Slide Number Placeholder 3"/>
          <p:cNvSpPr>
            <a:spLocks noGrp="1"/>
          </p:cNvSpPr>
          <p:nvPr>
            <p:ph type="sldNum" sz="quarter" idx="10"/>
          </p:nvPr>
        </p:nvSpPr>
        <p:spPr/>
        <p:txBody>
          <a:bodyPr/>
          <a:lstStyle/>
          <a:p>
            <a:fld id="{2A6660ED-8AB9-40EE-88D9-D254161B1395}" type="slidenum">
              <a:rPr lang="en-US" smtClean="0"/>
              <a:pPr/>
              <a:t>18</a:t>
            </a:fld>
            <a:endParaRPr lang="en-US"/>
          </a:p>
        </p:txBody>
      </p:sp>
    </p:spTree>
    <p:extLst>
      <p:ext uri="{BB962C8B-B14F-4D97-AF65-F5344CB8AC3E}">
        <p14:creationId xmlns:p14="http://schemas.microsoft.com/office/powerpoint/2010/main" val="2596885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20</a:t>
            </a:fld>
            <a:endParaRPr lang="de-DE" dirty="0"/>
          </a:p>
        </p:txBody>
      </p:sp>
    </p:spTree>
    <p:extLst>
      <p:ext uri="{BB962C8B-B14F-4D97-AF65-F5344CB8AC3E}">
        <p14:creationId xmlns:p14="http://schemas.microsoft.com/office/powerpoint/2010/main" val="115430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381000" y="685800"/>
            <a:ext cx="6096000" cy="3430588"/>
          </a:xfrm>
          <a:ln/>
          <a:extLst>
            <a:ext uri="{FAA26D3D-D897-4be2-8F04-BA451C77F1D7}">
              <ma14:placeholderFlag xmlns:ma14="http://schemas.microsoft.com/office/mac/drawingml/2011/main" xmlns="" val="1"/>
            </a:ext>
          </a:extLst>
        </p:spPr>
      </p:sp>
      <p:sp>
        <p:nvSpPr>
          <p:cNvPr id="1843203" name="Rectangle 3"/>
          <p:cNvSpPr>
            <a:spLocks noGrp="1" noChangeArrowheads="1"/>
          </p:cNvSpPr>
          <p:nvPr>
            <p:ph type="body" idx="1"/>
          </p:nvPr>
        </p:nvSpPr>
        <p:spPr>
          <a:xfrm>
            <a:off x="685801" y="4344027"/>
            <a:ext cx="5486400" cy="4114489"/>
          </a:xfrm>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Question: Ability to create exclusive locks on objects at a very </a:t>
            </a:r>
            <a:r>
              <a:rPr lang="en-US" smtClean="0"/>
              <a:t>granular level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want to be able to disable change tracking for the portion of the object hierarchy owned by a specific project since I frequently run jobs that create news steps or procedures inside that project, so that I can save database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Revision - </a:t>
            </a:r>
            <a:endParaRPr lang="en-US" dirty="0"/>
          </a:p>
        </p:txBody>
      </p:sp>
      <p:sp>
        <p:nvSpPr>
          <p:cNvPr id="4" name="Slide Number Placeholder 3"/>
          <p:cNvSpPr>
            <a:spLocks noGrp="1"/>
          </p:cNvSpPr>
          <p:nvPr>
            <p:ph type="sldNum" sz="quarter" idx="10"/>
          </p:nvPr>
        </p:nvSpPr>
        <p:spPr/>
        <p:txBody>
          <a:bodyPr/>
          <a:lstStyle/>
          <a:p>
            <a:fld id="{D4A5FB05-66D2-2745-B6FF-160EC09BCD67}" type="slidenum">
              <a:rPr lang="en-US" smtClean="0"/>
              <a:t>25</a:t>
            </a:fld>
            <a:endParaRPr lang="en-US"/>
          </a:p>
        </p:txBody>
      </p:sp>
    </p:spTree>
    <p:extLst>
      <p:ext uri="{BB962C8B-B14F-4D97-AF65-F5344CB8AC3E}">
        <p14:creationId xmlns:p14="http://schemas.microsoft.com/office/powerpoint/2010/main" val="312888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381000" y="685800"/>
            <a:ext cx="6096000" cy="3430588"/>
          </a:xfrm>
          <a:ln/>
          <a:extLst>
            <a:ext uri="{FAA26D3D-D897-4be2-8F04-BA451C77F1D7}">
              <ma14:placeholderFlag xmlns:ma14="http://schemas.microsoft.com/office/mac/drawingml/2011/main" xmlns="" val="1"/>
            </a:ext>
          </a:extLst>
        </p:spPr>
      </p:sp>
      <p:sp>
        <p:nvSpPr>
          <p:cNvPr id="1843203" name="Rectangle 3"/>
          <p:cNvSpPr>
            <a:spLocks noGrp="1" noChangeArrowheads="1"/>
          </p:cNvSpPr>
          <p:nvPr>
            <p:ph type="body" idx="1"/>
          </p:nvPr>
        </p:nvSpPr>
        <p:spPr>
          <a:xfrm>
            <a:off x="685801" y="4344027"/>
            <a:ext cx="5486400" cy="4114489"/>
          </a:xfrm>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30588"/>
          </a:xfrm>
        </p:spPr>
      </p:sp>
      <p:sp>
        <p:nvSpPr>
          <p:cNvPr id="3" name="Notes Placeholder 2"/>
          <p:cNvSpPr>
            <a:spLocks noGrp="1"/>
          </p:cNvSpPr>
          <p:nvPr>
            <p:ph type="body" idx="1"/>
          </p:nvPr>
        </p:nvSpPr>
        <p:spPr/>
        <p:txBody>
          <a:bodyPr/>
          <a:lstStyle/>
          <a:p>
            <a:r>
              <a:rPr lang="en-US" sz="772" b="0" i="0" kern="1200" dirty="0" smtClean="0">
                <a:solidFill>
                  <a:schemeClr val="tx1"/>
                </a:solidFill>
                <a:effectLst/>
                <a:latin typeface="+mn-lt"/>
                <a:ea typeface="+mn-ea"/>
                <a:cs typeface="+mn-cs"/>
              </a:rPr>
              <a:t>(1) Background.  Running Ubuntu 12.04 LTS with 3.8 kernel.  IT is pushing for a new version from time-to-time.  RJ: don't want a policy. Want to set expectations that we're in a reactive mode. </a:t>
            </a:r>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we'd like to manage this through a quarterly roadmap exchange.  we usually take about a quarter to certify a new OS. We're firming up a policy now....</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(2) Background. POC </a:t>
            </a:r>
            <a:r>
              <a:rPr lang="en-US" sz="772" b="0" i="0" kern="1200" dirty="0" err="1" smtClean="0">
                <a:solidFill>
                  <a:schemeClr val="tx1"/>
                </a:solidFill>
                <a:effectLst/>
                <a:latin typeface="+mn-lt"/>
                <a:ea typeface="+mn-ea"/>
                <a:cs typeface="+mn-cs"/>
              </a:rPr>
              <a:t>emake</a:t>
            </a:r>
            <a:r>
              <a:rPr lang="en-US" sz="772" b="0" i="0" kern="1200" dirty="0" smtClean="0">
                <a:solidFill>
                  <a:schemeClr val="tx1"/>
                </a:solidFill>
                <a:effectLst/>
                <a:latin typeface="+mn-lt"/>
                <a:ea typeface="+mn-ea"/>
                <a:cs typeface="+mn-cs"/>
              </a:rPr>
              <a:t> on VM/agents are </a:t>
            </a:r>
            <a:r>
              <a:rPr lang="en-US" sz="772" b="0" i="0" kern="1200" dirty="0" err="1" smtClean="0">
                <a:solidFill>
                  <a:schemeClr val="tx1"/>
                </a:solidFill>
                <a:effectLst/>
                <a:latin typeface="+mn-lt"/>
                <a:ea typeface="+mn-ea"/>
                <a:cs typeface="+mn-cs"/>
              </a:rPr>
              <a:t>baremetal</a:t>
            </a:r>
            <a:r>
              <a:rPr lang="en-US" sz="772" b="0" i="0" kern="1200" dirty="0" smtClean="0">
                <a:solidFill>
                  <a:schemeClr val="tx1"/>
                </a:solidFill>
                <a:effectLst/>
                <a:latin typeface="+mn-lt"/>
                <a:ea typeface="+mn-ea"/>
                <a:cs typeface="+mn-cs"/>
              </a:rPr>
              <a:t> rendered good results, but 45% penalty when everything is on VMs.</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evaluating a "performance lab" - not committing to date nor who will man it</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(3) Background. IT has removed 32-bit libraries from their </a:t>
            </a:r>
            <a:r>
              <a:rPr lang="en-US" sz="772" b="0" i="0" kern="1200" dirty="0" err="1" smtClean="0">
                <a:solidFill>
                  <a:schemeClr val="tx1"/>
                </a:solidFill>
                <a:effectLst/>
                <a:latin typeface="+mn-lt"/>
                <a:ea typeface="+mn-ea"/>
                <a:cs typeface="+mn-cs"/>
              </a:rPr>
              <a:t>env</a:t>
            </a:r>
            <a:r>
              <a:rPr lang="en-US" sz="772" b="0" i="0" kern="1200" dirty="0" smtClean="0">
                <a:solidFill>
                  <a:schemeClr val="tx1"/>
                </a:solidFill>
                <a:effectLst/>
                <a:latin typeface="+mn-lt"/>
                <a:ea typeface="+mn-ea"/>
                <a:cs typeface="+mn-cs"/>
              </a:rPr>
              <a:t>. Our product is aware of 64-bitness but we require 32-bit utilities (e.g. 3clock/</a:t>
            </a:r>
            <a:r>
              <a:rPr lang="en-US" sz="772" b="0" i="0" kern="1200" dirty="0" err="1" smtClean="0">
                <a:solidFill>
                  <a:schemeClr val="tx1"/>
                </a:solidFill>
                <a:effectLst/>
                <a:latin typeface="+mn-lt"/>
                <a:ea typeface="+mn-ea"/>
                <a:cs typeface="+mn-cs"/>
              </a:rPr>
              <a:t>cmtool</a:t>
            </a:r>
            <a:r>
              <a:rPr lang="en-US" sz="772" b="0" i="0" kern="1200" dirty="0" smtClean="0">
                <a:solidFill>
                  <a:schemeClr val="tx1"/>
                </a:solidFill>
                <a:effectLst/>
                <a:latin typeface="+mn-lt"/>
                <a:ea typeface="+mn-ea"/>
                <a:cs typeface="+mn-cs"/>
              </a:rPr>
              <a:t>, Mohan has full list)</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on backlog</a:t>
            </a:r>
          </a:p>
          <a:p>
            <a:endParaRPr lang="en-US" baseline="0" dirty="0" smtClean="0"/>
          </a:p>
        </p:txBody>
      </p:sp>
      <p:sp>
        <p:nvSpPr>
          <p:cNvPr id="4" name="Slide Number Placeholder 3"/>
          <p:cNvSpPr>
            <a:spLocks noGrp="1"/>
          </p:cNvSpPr>
          <p:nvPr>
            <p:ph type="sldNum" sz="quarter" idx="10"/>
          </p:nvPr>
        </p:nvSpPr>
        <p:spPr/>
        <p:txBody>
          <a:bodyPr/>
          <a:lstStyle/>
          <a:p>
            <a:fld id="{2A6660ED-8AB9-40EE-88D9-D254161B1395}" type="slidenum">
              <a:rPr lang="en-US" smtClean="0"/>
              <a:pPr/>
              <a:t>34</a:t>
            </a:fld>
            <a:endParaRPr lang="en-US"/>
          </a:p>
        </p:txBody>
      </p:sp>
    </p:spTree>
    <p:extLst>
      <p:ext uri="{BB962C8B-B14F-4D97-AF65-F5344CB8AC3E}">
        <p14:creationId xmlns:p14="http://schemas.microsoft.com/office/powerpoint/2010/main" val="2596885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30588"/>
          </a:xfrm>
        </p:spPr>
      </p:sp>
      <p:sp>
        <p:nvSpPr>
          <p:cNvPr id="3" name="Notes Placeholder 2"/>
          <p:cNvSpPr>
            <a:spLocks noGrp="1"/>
          </p:cNvSpPr>
          <p:nvPr>
            <p:ph type="body" idx="1"/>
          </p:nvPr>
        </p:nvSpPr>
        <p:spPr/>
        <p:txBody>
          <a:bodyPr/>
          <a:lstStyle/>
          <a:p>
            <a:r>
              <a:rPr lang="en-US" sz="772" b="0" i="0" kern="1200" dirty="0" smtClean="0">
                <a:solidFill>
                  <a:schemeClr val="tx1"/>
                </a:solidFill>
                <a:effectLst/>
                <a:latin typeface="+mn-lt"/>
                <a:ea typeface="+mn-ea"/>
                <a:cs typeface="+mn-cs"/>
              </a:rPr>
              <a:t>(1) Background.  Running Ubuntu 12.04 LTS with 3.8 kernel.  IT is pushing for a new version from time-to-time.  RJ: don't want a policy. Want to set expectations that we're in a reactive mode. </a:t>
            </a:r>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we'd like to manage this through a quarterly roadmap exchange.  we usually take about a quarter to certify a new OS. We're firming up a policy now....</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(2) Background. POC </a:t>
            </a:r>
            <a:r>
              <a:rPr lang="en-US" sz="772" b="0" i="0" kern="1200" dirty="0" err="1" smtClean="0">
                <a:solidFill>
                  <a:schemeClr val="tx1"/>
                </a:solidFill>
                <a:effectLst/>
                <a:latin typeface="+mn-lt"/>
                <a:ea typeface="+mn-ea"/>
                <a:cs typeface="+mn-cs"/>
              </a:rPr>
              <a:t>emake</a:t>
            </a:r>
            <a:r>
              <a:rPr lang="en-US" sz="772" b="0" i="0" kern="1200" dirty="0" smtClean="0">
                <a:solidFill>
                  <a:schemeClr val="tx1"/>
                </a:solidFill>
                <a:effectLst/>
                <a:latin typeface="+mn-lt"/>
                <a:ea typeface="+mn-ea"/>
                <a:cs typeface="+mn-cs"/>
              </a:rPr>
              <a:t> on VM/agents are </a:t>
            </a:r>
            <a:r>
              <a:rPr lang="en-US" sz="772" b="0" i="0" kern="1200" dirty="0" err="1" smtClean="0">
                <a:solidFill>
                  <a:schemeClr val="tx1"/>
                </a:solidFill>
                <a:effectLst/>
                <a:latin typeface="+mn-lt"/>
                <a:ea typeface="+mn-ea"/>
                <a:cs typeface="+mn-cs"/>
              </a:rPr>
              <a:t>baremetal</a:t>
            </a:r>
            <a:r>
              <a:rPr lang="en-US" sz="772" b="0" i="0" kern="1200" dirty="0" smtClean="0">
                <a:solidFill>
                  <a:schemeClr val="tx1"/>
                </a:solidFill>
                <a:effectLst/>
                <a:latin typeface="+mn-lt"/>
                <a:ea typeface="+mn-ea"/>
                <a:cs typeface="+mn-cs"/>
              </a:rPr>
              <a:t> rendered good results, but 45% penalty when everything is on VMs.</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evaluating a "performance lab" - not committing to date nor who will man it</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(3) Background. IT has removed 32-bit libraries from their </a:t>
            </a:r>
            <a:r>
              <a:rPr lang="en-US" sz="772" b="0" i="0" kern="1200" dirty="0" err="1" smtClean="0">
                <a:solidFill>
                  <a:schemeClr val="tx1"/>
                </a:solidFill>
                <a:effectLst/>
                <a:latin typeface="+mn-lt"/>
                <a:ea typeface="+mn-ea"/>
                <a:cs typeface="+mn-cs"/>
              </a:rPr>
              <a:t>env</a:t>
            </a:r>
            <a:r>
              <a:rPr lang="en-US" sz="772" b="0" i="0" kern="1200" dirty="0" smtClean="0">
                <a:solidFill>
                  <a:schemeClr val="tx1"/>
                </a:solidFill>
                <a:effectLst/>
                <a:latin typeface="+mn-lt"/>
                <a:ea typeface="+mn-ea"/>
                <a:cs typeface="+mn-cs"/>
              </a:rPr>
              <a:t>. Our product is aware of 64-bitness but we require 32-bit utilities (e.g. 3clock/</a:t>
            </a:r>
            <a:r>
              <a:rPr lang="en-US" sz="772" b="0" i="0" kern="1200" dirty="0" err="1" smtClean="0">
                <a:solidFill>
                  <a:schemeClr val="tx1"/>
                </a:solidFill>
                <a:effectLst/>
                <a:latin typeface="+mn-lt"/>
                <a:ea typeface="+mn-ea"/>
                <a:cs typeface="+mn-cs"/>
              </a:rPr>
              <a:t>cmtool</a:t>
            </a:r>
            <a:r>
              <a:rPr lang="en-US" sz="772" b="0" i="0" kern="1200" dirty="0" smtClean="0">
                <a:solidFill>
                  <a:schemeClr val="tx1"/>
                </a:solidFill>
                <a:effectLst/>
                <a:latin typeface="+mn-lt"/>
                <a:ea typeface="+mn-ea"/>
                <a:cs typeface="+mn-cs"/>
              </a:rPr>
              <a:t>, Mohan has full list)</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on backlog</a:t>
            </a:r>
          </a:p>
          <a:p>
            <a:endParaRPr lang="en-US" baseline="0" dirty="0" smtClean="0"/>
          </a:p>
        </p:txBody>
      </p:sp>
      <p:sp>
        <p:nvSpPr>
          <p:cNvPr id="4" name="Slide Number Placeholder 3"/>
          <p:cNvSpPr>
            <a:spLocks noGrp="1"/>
          </p:cNvSpPr>
          <p:nvPr>
            <p:ph type="sldNum" sz="quarter" idx="10"/>
          </p:nvPr>
        </p:nvSpPr>
        <p:spPr/>
        <p:txBody>
          <a:bodyPr/>
          <a:lstStyle/>
          <a:p>
            <a:fld id="{2A6660ED-8AB9-40EE-88D9-D254161B1395}" type="slidenum">
              <a:rPr lang="en-US" smtClean="0"/>
              <a:pPr/>
              <a:t>35</a:t>
            </a:fld>
            <a:endParaRPr lang="en-US"/>
          </a:p>
        </p:txBody>
      </p:sp>
    </p:spTree>
    <p:extLst>
      <p:ext uri="{BB962C8B-B14F-4D97-AF65-F5344CB8AC3E}">
        <p14:creationId xmlns:p14="http://schemas.microsoft.com/office/powerpoint/2010/main" val="259688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30588"/>
          </a:xfrm>
        </p:spPr>
      </p:sp>
      <p:sp>
        <p:nvSpPr>
          <p:cNvPr id="3" name="Notes Placeholder 2"/>
          <p:cNvSpPr>
            <a:spLocks noGrp="1"/>
          </p:cNvSpPr>
          <p:nvPr>
            <p:ph type="body" idx="1"/>
          </p:nvPr>
        </p:nvSpPr>
        <p:spPr/>
        <p:txBody>
          <a:bodyPr/>
          <a:lstStyle/>
          <a:p>
            <a:r>
              <a:rPr lang="en-US" sz="772" b="0" i="0" kern="1200" dirty="0" smtClean="0">
                <a:solidFill>
                  <a:schemeClr val="tx1"/>
                </a:solidFill>
                <a:effectLst/>
                <a:latin typeface="+mn-lt"/>
                <a:ea typeface="+mn-ea"/>
                <a:cs typeface="+mn-cs"/>
              </a:rPr>
              <a:t>(1) Background.  Running Ubuntu 12.04 LTS with 3.8 kernel.  IT is pushing for a new version from time-to-time.  RJ: don't want a policy. Want to set expectations that we're in a reactive mode. </a:t>
            </a:r>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we'd like to manage this through a quarterly roadmap exchange.  we usually take about a quarter to certify a new OS. We're firming up a policy now....</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(2) Background. POC </a:t>
            </a:r>
            <a:r>
              <a:rPr lang="en-US" sz="772" b="0" i="0" kern="1200" dirty="0" err="1" smtClean="0">
                <a:solidFill>
                  <a:schemeClr val="tx1"/>
                </a:solidFill>
                <a:effectLst/>
                <a:latin typeface="+mn-lt"/>
                <a:ea typeface="+mn-ea"/>
                <a:cs typeface="+mn-cs"/>
              </a:rPr>
              <a:t>emake</a:t>
            </a:r>
            <a:r>
              <a:rPr lang="en-US" sz="772" b="0" i="0" kern="1200" dirty="0" smtClean="0">
                <a:solidFill>
                  <a:schemeClr val="tx1"/>
                </a:solidFill>
                <a:effectLst/>
                <a:latin typeface="+mn-lt"/>
                <a:ea typeface="+mn-ea"/>
                <a:cs typeface="+mn-cs"/>
              </a:rPr>
              <a:t> on VM/agents are </a:t>
            </a:r>
            <a:r>
              <a:rPr lang="en-US" sz="772" b="0" i="0" kern="1200" dirty="0" err="1" smtClean="0">
                <a:solidFill>
                  <a:schemeClr val="tx1"/>
                </a:solidFill>
                <a:effectLst/>
                <a:latin typeface="+mn-lt"/>
                <a:ea typeface="+mn-ea"/>
                <a:cs typeface="+mn-cs"/>
              </a:rPr>
              <a:t>baremetal</a:t>
            </a:r>
            <a:r>
              <a:rPr lang="en-US" sz="772" b="0" i="0" kern="1200" dirty="0" smtClean="0">
                <a:solidFill>
                  <a:schemeClr val="tx1"/>
                </a:solidFill>
                <a:effectLst/>
                <a:latin typeface="+mn-lt"/>
                <a:ea typeface="+mn-ea"/>
                <a:cs typeface="+mn-cs"/>
              </a:rPr>
              <a:t> rendered good results, but 45% penalty when everything is on VMs.</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evaluating a "performance lab" - not committing to date nor who will man it</a:t>
            </a:r>
          </a:p>
          <a:p>
            <a:r>
              <a:rPr lang="en-US" sz="772" b="0" i="0" kern="1200" dirty="0" smtClean="0">
                <a:solidFill>
                  <a:schemeClr val="tx1"/>
                </a:solidFill>
                <a:effectLst/>
                <a:latin typeface="+mn-lt"/>
                <a:ea typeface="+mn-ea"/>
                <a:cs typeface="+mn-cs"/>
              </a:rPr>
              <a:t/>
            </a:r>
            <a:br>
              <a:rPr lang="en-US" sz="772" b="0" i="0" kern="1200" dirty="0" smtClean="0">
                <a:solidFill>
                  <a:schemeClr val="tx1"/>
                </a:solidFill>
                <a:effectLst/>
                <a:latin typeface="+mn-lt"/>
                <a:ea typeface="+mn-ea"/>
                <a:cs typeface="+mn-cs"/>
              </a:rPr>
            </a:br>
            <a:endParaRPr lang="en-US" sz="772" b="0" i="0" kern="1200" dirty="0" smtClean="0">
              <a:solidFill>
                <a:schemeClr val="tx1"/>
              </a:solidFill>
              <a:effectLst/>
              <a:latin typeface="+mn-lt"/>
              <a:ea typeface="+mn-ea"/>
              <a:cs typeface="+mn-cs"/>
            </a:endParaRPr>
          </a:p>
          <a:p>
            <a:r>
              <a:rPr lang="en-US" sz="772" b="0" i="0" kern="1200" dirty="0" smtClean="0">
                <a:solidFill>
                  <a:schemeClr val="tx1"/>
                </a:solidFill>
                <a:effectLst/>
                <a:latin typeface="+mn-lt"/>
                <a:ea typeface="+mn-ea"/>
                <a:cs typeface="+mn-cs"/>
              </a:rPr>
              <a:t>(3) Background. IT has removed 32-bit libraries from their </a:t>
            </a:r>
            <a:r>
              <a:rPr lang="en-US" sz="772" b="0" i="0" kern="1200" dirty="0" err="1" smtClean="0">
                <a:solidFill>
                  <a:schemeClr val="tx1"/>
                </a:solidFill>
                <a:effectLst/>
                <a:latin typeface="+mn-lt"/>
                <a:ea typeface="+mn-ea"/>
                <a:cs typeface="+mn-cs"/>
              </a:rPr>
              <a:t>env</a:t>
            </a:r>
            <a:r>
              <a:rPr lang="en-US" sz="772" b="0" i="0" kern="1200" dirty="0" smtClean="0">
                <a:solidFill>
                  <a:schemeClr val="tx1"/>
                </a:solidFill>
                <a:effectLst/>
                <a:latin typeface="+mn-lt"/>
                <a:ea typeface="+mn-ea"/>
                <a:cs typeface="+mn-cs"/>
              </a:rPr>
              <a:t>. Our product is aware of 64-bitness but we require 32-bit utilities (e.g. 3clock/</a:t>
            </a:r>
            <a:r>
              <a:rPr lang="en-US" sz="772" b="0" i="0" kern="1200" dirty="0" err="1" smtClean="0">
                <a:solidFill>
                  <a:schemeClr val="tx1"/>
                </a:solidFill>
                <a:effectLst/>
                <a:latin typeface="+mn-lt"/>
                <a:ea typeface="+mn-ea"/>
                <a:cs typeface="+mn-cs"/>
              </a:rPr>
              <a:t>cmtool</a:t>
            </a:r>
            <a:r>
              <a:rPr lang="en-US" sz="772" b="0" i="0" kern="1200" dirty="0" smtClean="0">
                <a:solidFill>
                  <a:schemeClr val="tx1"/>
                </a:solidFill>
                <a:effectLst/>
                <a:latin typeface="+mn-lt"/>
                <a:ea typeface="+mn-ea"/>
                <a:cs typeface="+mn-cs"/>
              </a:rPr>
              <a:t>, Mohan has full list)</a:t>
            </a:r>
          </a:p>
          <a:p>
            <a:r>
              <a:rPr lang="en-US" sz="772" b="1" i="0" kern="1200" dirty="0" smtClean="0">
                <a:solidFill>
                  <a:schemeClr val="tx1"/>
                </a:solidFill>
                <a:effectLst/>
                <a:latin typeface="+mn-lt"/>
                <a:ea typeface="+mn-ea"/>
                <a:cs typeface="+mn-cs"/>
              </a:rPr>
              <a:t>Message:</a:t>
            </a:r>
            <a:r>
              <a:rPr lang="en-US" sz="772" b="0" i="0" kern="1200" dirty="0" smtClean="0">
                <a:solidFill>
                  <a:schemeClr val="tx1"/>
                </a:solidFill>
                <a:effectLst/>
                <a:latin typeface="+mn-lt"/>
                <a:ea typeface="+mn-ea"/>
                <a:cs typeface="+mn-cs"/>
              </a:rPr>
              <a:t> on backlog</a:t>
            </a:r>
          </a:p>
          <a:p>
            <a:endParaRPr lang="en-US" baseline="0" dirty="0" smtClean="0"/>
          </a:p>
        </p:txBody>
      </p:sp>
      <p:sp>
        <p:nvSpPr>
          <p:cNvPr id="4" name="Slide Number Placeholder 3"/>
          <p:cNvSpPr>
            <a:spLocks noGrp="1"/>
          </p:cNvSpPr>
          <p:nvPr>
            <p:ph type="sldNum" sz="quarter" idx="10"/>
          </p:nvPr>
        </p:nvSpPr>
        <p:spPr/>
        <p:txBody>
          <a:bodyPr/>
          <a:lstStyle/>
          <a:p>
            <a:fld id="{2A6660ED-8AB9-40EE-88D9-D254161B1395}" type="slidenum">
              <a:rPr lang="en-US" smtClean="0"/>
              <a:pPr/>
              <a:t>36</a:t>
            </a:fld>
            <a:endParaRPr lang="en-US"/>
          </a:p>
        </p:txBody>
      </p:sp>
    </p:spTree>
    <p:extLst>
      <p:ext uri="{BB962C8B-B14F-4D97-AF65-F5344CB8AC3E}">
        <p14:creationId xmlns:p14="http://schemas.microsoft.com/office/powerpoint/2010/main" val="259688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r>
              <a:rPr lang="en-US" dirty="0" smtClean="0"/>
              <a:t>More speed</a:t>
            </a:r>
            <a:r>
              <a:rPr lang="en-US" baseline="0" dirty="0" smtClean="0"/>
              <a:t>: </a:t>
            </a:r>
            <a:r>
              <a:rPr lang="en-US" dirty="0" smtClean="0"/>
              <a:t>Build</a:t>
            </a:r>
            <a:r>
              <a:rPr lang="en-US" baseline="0" dirty="0" smtClean="0"/>
              <a:t> avoidance: object reuse, e.g. </a:t>
            </a:r>
            <a:r>
              <a:rPr lang="en-US" baseline="0" dirty="0" err="1" smtClean="0"/>
              <a:t>ccache</a:t>
            </a:r>
            <a:endParaRPr lang="en-US" dirty="0" smtClean="0"/>
          </a:p>
          <a:p>
            <a:pPr marL="171450" marR="0"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r>
              <a:rPr lang="en-US" dirty="0" smtClean="0"/>
              <a:t>Accelerate </a:t>
            </a:r>
            <a:r>
              <a:rPr lang="en-US" dirty="0" err="1" smtClean="0"/>
              <a:t>Bitbake</a:t>
            </a:r>
            <a:r>
              <a:rPr lang="en-US" dirty="0" smtClean="0"/>
              <a:t>: Smallest </a:t>
            </a:r>
            <a:r>
              <a:rPr lang="en-US" dirty="0" err="1" smtClean="0"/>
              <a:t>Yocto</a:t>
            </a:r>
            <a:r>
              <a:rPr lang="en-US" dirty="0" smtClean="0"/>
              <a:t> Project build is </a:t>
            </a:r>
            <a:r>
              <a:rPr lang="en-US" b="1" dirty="0" smtClean="0"/>
              <a:t>4-5 hours</a:t>
            </a:r>
            <a:r>
              <a:rPr lang="en-US" dirty="0" smtClean="0"/>
              <a:t> serially.</a:t>
            </a:r>
          </a:p>
          <a:p>
            <a:pPr marL="291808" marR="0" lvl="2"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r>
              <a:rPr lang="en-US" dirty="0" smtClean="0"/>
              <a:t>Op</a:t>
            </a:r>
            <a:r>
              <a:rPr lang="en-US" baseline="0" dirty="0" smtClean="0"/>
              <a:t> 1: </a:t>
            </a:r>
            <a:r>
              <a:rPr lang="en-US" baseline="0" dirty="0" err="1" smtClean="0"/>
              <a:t>bitbake</a:t>
            </a:r>
            <a:r>
              <a:rPr lang="en-US" baseline="0" dirty="0" smtClean="0"/>
              <a:t> calls </a:t>
            </a:r>
            <a:r>
              <a:rPr lang="en-US" baseline="0" dirty="0" err="1" smtClean="0"/>
              <a:t>emake</a:t>
            </a:r>
            <a:r>
              <a:rPr lang="en-US" baseline="0" dirty="0" smtClean="0"/>
              <a:t> (instead of </a:t>
            </a:r>
            <a:r>
              <a:rPr lang="en-US" baseline="0" dirty="0" err="1" smtClean="0"/>
              <a:t>gmake</a:t>
            </a:r>
            <a:r>
              <a:rPr lang="en-US" baseline="0" dirty="0" smtClean="0"/>
              <a:t>) </a:t>
            </a:r>
            <a:r>
              <a:rPr lang="en-US" baseline="0" dirty="0" smtClean="0">
                <a:sym typeface="Wingdings" panose="05000000000000000000" pitchFamily="2" charset="2"/>
              </a:rPr>
              <a:t>35% gains</a:t>
            </a:r>
          </a:p>
          <a:p>
            <a:pPr marL="291808" marR="0" lvl="2"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r>
              <a:rPr lang="en-US" baseline="0" dirty="0" smtClean="0">
                <a:sym typeface="Wingdings" panose="05000000000000000000" pitchFamily="2" charset="2"/>
              </a:rPr>
              <a:t>Op 2: </a:t>
            </a:r>
            <a:r>
              <a:rPr lang="en-US" dirty="0" smtClean="0"/>
              <a:t>Translate </a:t>
            </a:r>
            <a:r>
              <a:rPr lang="en-US" dirty="0" err="1" smtClean="0"/>
              <a:t>bitbake</a:t>
            </a:r>
            <a:r>
              <a:rPr lang="en-US" dirty="0" smtClean="0"/>
              <a:t> into a </a:t>
            </a:r>
            <a:r>
              <a:rPr lang="en-US" dirty="0" err="1" smtClean="0"/>
              <a:t>makefile</a:t>
            </a:r>
            <a:r>
              <a:rPr lang="en-US" dirty="0" smtClean="0"/>
              <a:t>, then invoke </a:t>
            </a:r>
            <a:r>
              <a:rPr lang="en-US" dirty="0" err="1" smtClean="0"/>
              <a:t>emake</a:t>
            </a:r>
            <a:r>
              <a:rPr lang="en-US" dirty="0" smtClean="0"/>
              <a:t> </a:t>
            </a:r>
            <a:r>
              <a:rPr lang="en-US" dirty="0" smtClean="0">
                <a:sym typeface="Wingdings" panose="05000000000000000000" pitchFamily="2" charset="2"/>
              </a:rPr>
              <a:t> research</a:t>
            </a:r>
            <a:r>
              <a:rPr lang="en-US" baseline="0" dirty="0" smtClean="0">
                <a:sym typeface="Wingdings" panose="05000000000000000000" pitchFamily="2" charset="2"/>
              </a:rPr>
              <a:t> in progress.</a:t>
            </a:r>
          </a:p>
          <a:p>
            <a:pPr marL="171450" marR="0" lvl="1"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r>
              <a:rPr lang="en-US" sz="2400" b="0" dirty="0" err="1" smtClean="0"/>
              <a:t>JUnit</a:t>
            </a:r>
            <a:r>
              <a:rPr lang="en-US" sz="2400" b="0" dirty="0" smtClean="0"/>
              <a:t> </a:t>
            </a:r>
            <a:r>
              <a:rPr lang="en-US" sz="2400" b="0" dirty="0" err="1" smtClean="0"/>
              <a:t>Testrunner</a:t>
            </a:r>
            <a:r>
              <a:rPr lang="en-US" sz="2400" b="0" dirty="0" smtClean="0"/>
              <a:t> replacement for distributed parallel </a:t>
            </a:r>
            <a:r>
              <a:rPr lang="en-US" sz="2400" b="0" dirty="0" err="1" smtClean="0"/>
              <a:t>JUnit</a:t>
            </a:r>
            <a:r>
              <a:rPr lang="en-US" sz="2400" b="0" dirty="0" smtClean="0"/>
              <a:t> acceleration on EA cluster</a:t>
            </a:r>
            <a:endParaRPr lang="en-US" b="0" dirty="0" smtClean="0"/>
          </a:p>
          <a:p>
            <a:pPr lvl="1"/>
            <a:endParaRPr lang="en-US" sz="2200" dirty="0" smtClean="0"/>
          </a:p>
          <a:p>
            <a:pPr marL="0" marR="0" lvl="1" indent="0" algn="l" defTabSz="641909" rtl="0" eaLnBrk="1" fontAlgn="auto" latinLnBrk="0" hangingPunct="1">
              <a:lnSpc>
                <a:spcPct val="100000"/>
              </a:lnSpc>
              <a:spcBef>
                <a:spcPts val="140"/>
              </a:spcBef>
              <a:spcAft>
                <a:spcPts val="140"/>
              </a:spcAft>
              <a:buClrTx/>
              <a:buSzTx/>
              <a:buFontTx/>
              <a:buNone/>
              <a:tabLst/>
              <a:defRPr/>
            </a:pPr>
            <a:r>
              <a:rPr lang="en-US" sz="2400" b="0" dirty="0" err="1" smtClean="0"/>
              <a:t>Bitbake</a:t>
            </a:r>
            <a:r>
              <a:rPr lang="en-US" sz="2400" b="0" dirty="0" smtClean="0"/>
              <a:t> is </a:t>
            </a:r>
            <a:r>
              <a:rPr lang="en-US" sz="2200" b="0" dirty="0" smtClean="0"/>
              <a:t>u</a:t>
            </a:r>
          </a:p>
          <a:p>
            <a:pPr marL="0" marR="0" lvl="1" indent="0" algn="l" defTabSz="641909" rtl="0" eaLnBrk="1" fontAlgn="auto" latinLnBrk="0" hangingPunct="1">
              <a:lnSpc>
                <a:spcPct val="100000"/>
              </a:lnSpc>
              <a:spcBef>
                <a:spcPts val="140"/>
              </a:spcBef>
              <a:spcAft>
                <a:spcPts val="140"/>
              </a:spcAft>
              <a:buClrTx/>
              <a:buSzTx/>
              <a:buFontTx/>
              <a:buNone/>
              <a:tabLst/>
              <a:defRPr/>
            </a:pPr>
            <a:r>
              <a:rPr lang="en-US" sz="2200" b="0" dirty="0" err="1" smtClean="0"/>
              <a:t>sed</a:t>
            </a:r>
            <a:r>
              <a:rPr lang="en-US" sz="2200" b="0" dirty="0" smtClean="0"/>
              <a:t> in automotive vertical for on-board systems via the </a:t>
            </a:r>
            <a:r>
              <a:rPr lang="en-US" sz="2200" b="0" dirty="0" err="1" smtClean="0"/>
              <a:t>Yocto</a:t>
            </a:r>
            <a:r>
              <a:rPr lang="en-US" sz="2200" b="0" dirty="0" smtClean="0"/>
              <a:t> Project</a:t>
            </a:r>
            <a:r>
              <a:rPr lang="en-US" sz="2400" b="0" dirty="0" smtClean="0"/>
              <a:t> to build a complete Linux system image</a:t>
            </a:r>
            <a:r>
              <a:rPr lang="en-US" sz="2400" b="0" baseline="0" dirty="0" smtClean="0"/>
              <a:t> - </a:t>
            </a:r>
            <a:r>
              <a:rPr lang="en-US" sz="2200" b="0" dirty="0" smtClean="0"/>
              <a:t>Hundreds of packages:  kernel, compilers, utilities, etc.</a:t>
            </a:r>
          </a:p>
          <a:p>
            <a:pPr lvl="1"/>
            <a:r>
              <a:rPr lang="en-US" sz="2200" b="0" dirty="0" smtClean="0"/>
              <a:t>For each package:</a:t>
            </a:r>
          </a:p>
          <a:p>
            <a:pPr lvl="2"/>
            <a:r>
              <a:rPr lang="en-US" sz="2000" b="0" dirty="0" smtClean="0"/>
              <a:t>Download</a:t>
            </a:r>
          </a:p>
          <a:p>
            <a:pPr lvl="2"/>
            <a:r>
              <a:rPr lang="en-US" sz="2000" b="0" dirty="0" smtClean="0"/>
              <a:t>Unpack</a:t>
            </a:r>
          </a:p>
          <a:p>
            <a:pPr lvl="2"/>
            <a:r>
              <a:rPr lang="en-US" sz="2000" b="0" dirty="0" smtClean="0"/>
              <a:t>Apply patches</a:t>
            </a:r>
          </a:p>
          <a:p>
            <a:pPr lvl="2"/>
            <a:r>
              <a:rPr lang="en-US" sz="2000" b="0" dirty="0" smtClean="0"/>
              <a:t>Compile</a:t>
            </a:r>
          </a:p>
          <a:p>
            <a:pPr lvl="2"/>
            <a:r>
              <a:rPr lang="en-US" sz="2000" b="0" dirty="0" smtClean="0"/>
              <a:t>Package</a:t>
            </a:r>
          </a:p>
          <a:p>
            <a:endParaRPr lang="en-US" sz="2400" b="1" dirty="0" smtClean="0"/>
          </a:p>
          <a:p>
            <a:r>
              <a:rPr lang="en-US" sz="2400" b="1" dirty="0" smtClean="0"/>
              <a:t>Test</a:t>
            </a:r>
            <a:r>
              <a:rPr lang="en-US" sz="2400" baseline="0" dirty="0" smtClean="0"/>
              <a:t> </a:t>
            </a:r>
            <a:r>
              <a:rPr lang="en-US" sz="2400" dirty="0" smtClean="0"/>
              <a:t>Considerations:</a:t>
            </a:r>
          </a:p>
          <a:p>
            <a:pPr marL="342900" indent="-342900">
              <a:buFont typeface="Arial" panose="020B0604020202020204" pitchFamily="34" charset="0"/>
              <a:buChar char="•"/>
            </a:pPr>
            <a:r>
              <a:rPr lang="en-US" sz="2400" dirty="0" smtClean="0"/>
              <a:t>Where</a:t>
            </a:r>
            <a:r>
              <a:rPr lang="en-US" sz="2400" baseline="0" dirty="0" smtClean="0"/>
              <a:t> is test run from: Maven/ANT?</a:t>
            </a:r>
          </a:p>
          <a:p>
            <a:pPr marL="342900" indent="-342900">
              <a:buFont typeface="Arial" panose="020B0604020202020204" pitchFamily="34" charset="0"/>
              <a:buChar char="•"/>
            </a:pPr>
            <a:r>
              <a:rPr lang="en-US" sz="2200" b="0" dirty="0" smtClean="0"/>
              <a:t>How long are your </a:t>
            </a:r>
            <a:r>
              <a:rPr lang="en-US" sz="2200" b="0" dirty="0" err="1" smtClean="0"/>
              <a:t>JUnit</a:t>
            </a:r>
            <a:r>
              <a:rPr lang="en-US" sz="2200" b="0" dirty="0" smtClean="0"/>
              <a:t> tests?</a:t>
            </a:r>
          </a:p>
          <a:p>
            <a:pPr marL="342900" lvl="1" indent="-342900">
              <a:buFont typeface="Arial" panose="020B0604020202020204" pitchFamily="34" charset="0"/>
              <a:buChar char="•"/>
            </a:pPr>
            <a:r>
              <a:rPr lang="en-US" sz="2200" b="0" dirty="0" smtClean="0"/>
              <a:t>Does </a:t>
            </a:r>
            <a:r>
              <a:rPr lang="en-US" sz="2200" b="0" dirty="0" err="1" smtClean="0"/>
              <a:t>JUnit</a:t>
            </a:r>
            <a:r>
              <a:rPr lang="en-US" sz="2200" b="0" dirty="0" smtClean="0"/>
              <a:t> test execute in a separate JVMs?</a:t>
            </a:r>
          </a:p>
          <a:p>
            <a:pPr marL="342900" lvl="1" indent="-342900">
              <a:buFont typeface="Arial" panose="020B0604020202020204" pitchFamily="34" charset="0"/>
              <a:buChar char="•"/>
            </a:pPr>
            <a:r>
              <a:rPr lang="en-US" sz="2200" b="0" dirty="0" smtClean="0"/>
              <a:t>Are there implicit dependencies between </a:t>
            </a:r>
            <a:r>
              <a:rPr lang="en-US" sz="2200" b="0" dirty="0" err="1" smtClean="0"/>
              <a:t>JUnit</a:t>
            </a:r>
            <a:r>
              <a:rPr lang="en-US" sz="2200" b="0" dirty="0" smtClean="0"/>
              <a:t> tests?</a:t>
            </a:r>
          </a:p>
          <a:p>
            <a:pPr marL="342900" lvl="1" indent="-342900">
              <a:buFont typeface="Arial" panose="020B0604020202020204" pitchFamily="34" charset="0"/>
              <a:buChar char="•"/>
            </a:pPr>
            <a:r>
              <a:rPr lang="en-US" sz="2200" b="0" dirty="0" smtClean="0"/>
              <a:t>Have you considered using parallelism in </a:t>
            </a:r>
            <a:r>
              <a:rPr lang="en-US" sz="2200" b="0" dirty="0" err="1" smtClean="0"/>
              <a:t>JUnit</a:t>
            </a:r>
            <a:r>
              <a:rPr lang="en-US" sz="2200" b="0" dirty="0" smtClean="0"/>
              <a:t>?</a:t>
            </a:r>
          </a:p>
          <a:p>
            <a:pPr marL="171450" marR="0" lvl="1"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endParaRPr lang="en-US"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41</a:t>
            </a:fld>
            <a:endParaRPr lang="de-DE" dirty="0"/>
          </a:p>
        </p:txBody>
      </p:sp>
    </p:spTree>
    <p:extLst>
      <p:ext uri="{BB962C8B-B14F-4D97-AF65-F5344CB8AC3E}">
        <p14:creationId xmlns:p14="http://schemas.microsoft.com/office/powerpoint/2010/main" val="190257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Narrow" pitchFamily="34" charset="0"/>
                <a:ea typeface="MS PGothic" pitchFamily="34" charset="-128"/>
              </a:defRPr>
            </a:lvl1pPr>
            <a:lvl2pPr marL="742950" indent="-285750">
              <a:defRPr sz="1600">
                <a:solidFill>
                  <a:schemeClr val="tx1"/>
                </a:solidFill>
                <a:latin typeface="Arial Narrow" pitchFamily="34" charset="0"/>
                <a:ea typeface="MS PGothic" pitchFamily="34" charset="-128"/>
              </a:defRPr>
            </a:lvl2pPr>
            <a:lvl3pPr marL="1143000" indent="-228600">
              <a:defRPr sz="1600">
                <a:solidFill>
                  <a:schemeClr val="tx1"/>
                </a:solidFill>
                <a:latin typeface="Arial Narrow" pitchFamily="34" charset="0"/>
                <a:ea typeface="MS PGothic" pitchFamily="34" charset="-128"/>
              </a:defRPr>
            </a:lvl3pPr>
            <a:lvl4pPr marL="1600200" indent="-228600">
              <a:defRPr sz="1600">
                <a:solidFill>
                  <a:schemeClr val="tx1"/>
                </a:solidFill>
                <a:latin typeface="Arial Narrow" pitchFamily="34" charset="0"/>
                <a:ea typeface="MS PGothic" pitchFamily="34" charset="-128"/>
              </a:defRPr>
            </a:lvl4pPr>
            <a:lvl5pPr marL="2057400" indent="-228600">
              <a:defRPr sz="1600">
                <a:solidFill>
                  <a:schemeClr val="tx1"/>
                </a:solidFill>
                <a:latin typeface="Arial Narrow" pitchFamily="34" charset="0"/>
                <a:ea typeface="MS PGothic" pitchFamily="34" charset="-128"/>
              </a:defRPr>
            </a:lvl5pPr>
            <a:lvl6pPr marL="2514600" indent="-228600" eaLnBrk="0" fontAlgn="base" hangingPunct="0">
              <a:spcBef>
                <a:spcPct val="0"/>
              </a:spcBef>
              <a:spcAft>
                <a:spcPct val="0"/>
              </a:spcAft>
              <a:defRPr sz="1600">
                <a:solidFill>
                  <a:schemeClr val="tx1"/>
                </a:solidFill>
                <a:latin typeface="Arial Narrow" pitchFamily="34" charset="0"/>
                <a:ea typeface="MS PGothic" pitchFamily="34" charset="-128"/>
              </a:defRPr>
            </a:lvl6pPr>
            <a:lvl7pPr marL="2971800" indent="-228600" eaLnBrk="0" fontAlgn="base" hangingPunct="0">
              <a:spcBef>
                <a:spcPct val="0"/>
              </a:spcBef>
              <a:spcAft>
                <a:spcPct val="0"/>
              </a:spcAft>
              <a:defRPr sz="1600">
                <a:solidFill>
                  <a:schemeClr val="tx1"/>
                </a:solidFill>
                <a:latin typeface="Arial Narrow" pitchFamily="34" charset="0"/>
                <a:ea typeface="MS PGothic" pitchFamily="34" charset="-128"/>
              </a:defRPr>
            </a:lvl7pPr>
            <a:lvl8pPr marL="3429000" indent="-228600" eaLnBrk="0" fontAlgn="base" hangingPunct="0">
              <a:spcBef>
                <a:spcPct val="0"/>
              </a:spcBef>
              <a:spcAft>
                <a:spcPct val="0"/>
              </a:spcAft>
              <a:defRPr sz="1600">
                <a:solidFill>
                  <a:schemeClr val="tx1"/>
                </a:solidFill>
                <a:latin typeface="Arial Narrow" pitchFamily="34" charset="0"/>
                <a:ea typeface="MS PGothic" pitchFamily="34" charset="-128"/>
              </a:defRPr>
            </a:lvl8pPr>
            <a:lvl9pPr marL="3886200" indent="-228600" eaLnBrk="0" fontAlgn="base" hangingPunct="0">
              <a:spcBef>
                <a:spcPct val="0"/>
              </a:spcBef>
              <a:spcAft>
                <a:spcPct val="0"/>
              </a:spcAft>
              <a:defRPr sz="1600">
                <a:solidFill>
                  <a:schemeClr val="tx1"/>
                </a:solidFill>
                <a:latin typeface="Arial Narrow" pitchFamily="34" charset="0"/>
                <a:ea typeface="MS PGothic" pitchFamily="34" charset="-128"/>
              </a:defRPr>
            </a:lvl9pPr>
          </a:lstStyle>
          <a:p>
            <a:fld id="{A7FF3769-4C81-4C5C-9E53-E5FA1A90D2BF}" type="slidenum">
              <a:rPr lang="en-US" sz="1200" smtClean="0">
                <a:latin typeface="Arial" charset="0"/>
              </a:rPr>
              <a:pPr/>
              <a:t>2</a:t>
            </a:fld>
            <a:endParaRPr lang="en-US" sz="1200" smtClean="0">
              <a:latin typeface="Arial" charset="0"/>
            </a:endParaRPr>
          </a:p>
        </p:txBody>
      </p:sp>
      <p:sp>
        <p:nvSpPr>
          <p:cNvPr id="32771" name="Rectangle 2"/>
          <p:cNvSpPr>
            <a:spLocks noGrp="1" noRot="1" noChangeAspect="1" noChangeArrowheads="1" noTextEdit="1"/>
          </p:cNvSpPr>
          <p:nvPr>
            <p:ph type="sldImg"/>
          </p:nvPr>
        </p:nvSpPr>
        <p:spPr>
          <a:xfrm>
            <a:off x="336550" y="676275"/>
            <a:ext cx="6135688" cy="3452813"/>
          </a:xfrm>
          <a:ln/>
        </p:spPr>
      </p:sp>
      <p:sp>
        <p:nvSpPr>
          <p:cNvPr id="32772" name="Rectangle 3"/>
          <p:cNvSpPr>
            <a:spLocks noGrp="1" noChangeArrowheads="1"/>
          </p:cNvSpPr>
          <p:nvPr>
            <p:ph type="body" idx="1"/>
          </p:nvPr>
        </p:nvSpPr>
        <p:spPr>
          <a:xfrm>
            <a:off x="898525" y="4354514"/>
            <a:ext cx="5011738" cy="41259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381000" y="685800"/>
            <a:ext cx="6096000" cy="3430588"/>
          </a:xfrm>
          <a:ln/>
          <a:extLst>
            <a:ext uri="{FAA26D3D-D897-4be2-8F04-BA451C77F1D7}">
              <ma14:placeholderFlag xmlns:ma14="http://schemas.microsoft.com/office/mac/drawingml/2011/main" xmlns="" val="1"/>
            </a:ext>
          </a:extLst>
        </p:spPr>
      </p:sp>
      <p:sp>
        <p:nvSpPr>
          <p:cNvPr id="1843203" name="Rectangle 3"/>
          <p:cNvSpPr>
            <a:spLocks noGrp="1" noChangeArrowheads="1"/>
          </p:cNvSpPr>
          <p:nvPr>
            <p:ph type="body" idx="1"/>
          </p:nvPr>
        </p:nvSpPr>
        <p:spPr>
          <a:xfrm>
            <a:off x="685801" y="4344027"/>
            <a:ext cx="5486400" cy="4114489"/>
          </a:xfr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E8696E-FD09-8743-9CD1-F217829852DD}" type="slidenum">
              <a:rPr lang="en-US" smtClean="0"/>
              <a:t>7</a:t>
            </a:fld>
            <a:endParaRPr lang="en-US"/>
          </a:p>
        </p:txBody>
      </p:sp>
    </p:spTree>
    <p:extLst>
      <p:ext uri="{BB962C8B-B14F-4D97-AF65-F5344CB8AC3E}">
        <p14:creationId xmlns:p14="http://schemas.microsoft.com/office/powerpoint/2010/main" val="1466813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00" dirty="0"/>
          </a:p>
        </p:txBody>
      </p:sp>
      <p:sp>
        <p:nvSpPr>
          <p:cNvPr id="4" name="Slide Number Placeholder 3"/>
          <p:cNvSpPr>
            <a:spLocks noGrp="1"/>
          </p:cNvSpPr>
          <p:nvPr>
            <p:ph type="sldNum" sz="quarter" idx="10"/>
          </p:nvPr>
        </p:nvSpPr>
        <p:spPr/>
        <p:txBody>
          <a:bodyPr/>
          <a:lstStyle/>
          <a:p>
            <a:fld id="{EFE8696E-FD09-8743-9CD1-F217829852DD}" type="slidenum">
              <a:rPr lang="en-US" smtClean="0"/>
              <a:t>8</a:t>
            </a:fld>
            <a:endParaRPr lang="en-US"/>
          </a:p>
        </p:txBody>
      </p:sp>
    </p:spTree>
    <p:extLst>
      <p:ext uri="{BB962C8B-B14F-4D97-AF65-F5344CB8AC3E}">
        <p14:creationId xmlns:p14="http://schemas.microsoft.com/office/powerpoint/2010/main" val="45694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What does model driven automation</a:t>
            </a:r>
            <a:r>
              <a:rPr lang="en-US" sz="800" baseline="0" dirty="0" smtClean="0"/>
              <a:t> mean</a:t>
            </a:r>
          </a:p>
          <a:p>
            <a:endParaRPr lang="en-US" sz="800" baseline="0" dirty="0" smtClean="0"/>
          </a:p>
          <a:p>
            <a:r>
              <a:rPr lang="en-US" sz="800" baseline="0" dirty="0" smtClean="0"/>
              <a:t>It means that we model the </a:t>
            </a:r>
          </a:p>
          <a:p>
            <a:pPr marL="162145" indent="-162145">
              <a:buFontTx/>
              <a:buChar char="•"/>
            </a:pPr>
            <a:r>
              <a:rPr lang="en-US" sz="800" baseline="0" dirty="0" smtClean="0"/>
              <a:t>“what” - the application and its components</a:t>
            </a:r>
          </a:p>
          <a:p>
            <a:pPr marL="162145" indent="-162145">
              <a:buFontTx/>
              <a:buChar char="•"/>
            </a:pPr>
            <a:r>
              <a:rPr lang="en-US" sz="800" baseline="0" dirty="0" smtClean="0"/>
              <a:t>Where – the environments where the application is deployed</a:t>
            </a:r>
          </a:p>
          <a:p>
            <a:pPr marL="162145" indent="-162145">
              <a:buFontTx/>
              <a:buChar char="•"/>
            </a:pPr>
            <a:r>
              <a:rPr lang="en-US" sz="800" baseline="0" dirty="0" smtClean="0"/>
              <a:t>How – the process/workflow of deploying the application to the various environments</a:t>
            </a:r>
          </a:p>
          <a:p>
            <a:pPr marL="162145" indent="-162145">
              <a:buFontTx/>
              <a:buChar char="•"/>
            </a:pPr>
            <a:endParaRPr lang="en-US" sz="800" baseline="0" dirty="0" smtClean="0"/>
          </a:p>
          <a:p>
            <a:pPr marL="162145" indent="-162145">
              <a:buFontTx/>
              <a:buChar char="•"/>
            </a:pPr>
            <a:r>
              <a:rPr lang="en-US" sz="800" baseline="0" dirty="0" smtClean="0"/>
              <a:t>We have a graphical interface to model the app, env and workflow – it is very intuitive to create these models</a:t>
            </a:r>
          </a:p>
          <a:p>
            <a:endParaRPr lang="en-US" sz="800" dirty="0" smtClean="0"/>
          </a:p>
          <a:p>
            <a:r>
              <a:rPr lang="en-US" sz="800" dirty="0" smtClean="0"/>
              <a:t>Finally</a:t>
            </a:r>
            <a:r>
              <a:rPr lang="en-US" sz="800" baseline="0" dirty="0" smtClean="0"/>
              <a:t>, we also provide visibility into the application deployment process. </a:t>
            </a:r>
          </a:p>
          <a:p>
            <a:endParaRPr lang="en-US" sz="800" baseline="0" dirty="0" smtClean="0"/>
          </a:p>
          <a:p>
            <a:pPr marL="162145" indent="-162145">
              <a:buFontTx/>
              <a:buChar char="•"/>
            </a:pPr>
            <a:r>
              <a:rPr lang="en-US" sz="800" baseline="0" dirty="0" smtClean="0"/>
              <a:t>History - Details of what happened during the deployments</a:t>
            </a:r>
          </a:p>
          <a:p>
            <a:pPr marL="162145" indent="-162145">
              <a:buFontTx/>
              <a:buChar char="•"/>
            </a:pPr>
            <a:r>
              <a:rPr lang="en-US" sz="800" baseline="0" dirty="0" smtClean="0"/>
              <a:t>Reports – Trending data of the application and for such data as failures vs success over time</a:t>
            </a:r>
          </a:p>
          <a:p>
            <a:pPr marL="162145" indent="-162145">
              <a:buFontTx/>
              <a:buChar char="•"/>
            </a:pPr>
            <a:r>
              <a:rPr lang="en-US" sz="800" baseline="0" dirty="0" smtClean="0"/>
              <a:t>Pipeline – where is the application  (the environment) in the release process </a:t>
            </a:r>
            <a:endParaRPr lang="en-US" sz="800" dirty="0" smtClean="0"/>
          </a:p>
          <a:p>
            <a:endParaRPr lang="en-US" sz="800" dirty="0" smtClean="0"/>
          </a:p>
          <a:p>
            <a:endParaRPr lang="en-US" sz="800" dirty="0" smtClean="0"/>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11</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Sell </a:t>
            </a:r>
            <a:r>
              <a:rPr lang="en-US" dirty="0"/>
              <a:t>the concept of feature releases.</a:t>
            </a:r>
          </a:p>
          <a:p>
            <a:r>
              <a:rPr lang="en-US" dirty="0"/>
              <a:t>We're doing CD too! FR's are a result of this. Every 45-60 days. Innovation delivered quicker. You get features sooner. Ex. 5.x out already with xyz</a:t>
            </a:r>
            <a:r>
              <a:rPr lang="en-US" dirty="0" smtClean="0"/>
              <a:t>.</a:t>
            </a:r>
          </a:p>
          <a:p>
            <a:r>
              <a:rPr lang="en-US" dirty="0" smtClean="0"/>
              <a:t>Fully QA’d and fully supported release.</a:t>
            </a:r>
            <a:endParaRPr lang="en-US" dirty="0"/>
          </a:p>
        </p:txBody>
      </p:sp>
      <p:sp>
        <p:nvSpPr>
          <p:cNvPr id="4" name="Slide Number Placeholder 3"/>
          <p:cNvSpPr>
            <a:spLocks noGrp="1"/>
          </p:cNvSpPr>
          <p:nvPr>
            <p:ph type="sldNum" sz="quarter" idx="10"/>
          </p:nvPr>
        </p:nvSpPr>
        <p:spPr/>
        <p:txBody>
          <a:bodyPr/>
          <a:lstStyle/>
          <a:p>
            <a:fld id="{EFE8696E-FD09-8743-9CD1-F217829852DD}" type="slidenum">
              <a:rPr lang="en-US" smtClean="0"/>
              <a:t>15</a:t>
            </a:fld>
            <a:endParaRPr lang="en-US"/>
          </a:p>
        </p:txBody>
      </p:sp>
    </p:spTree>
    <p:extLst>
      <p:ext uri="{BB962C8B-B14F-4D97-AF65-F5344CB8AC3E}">
        <p14:creationId xmlns:p14="http://schemas.microsoft.com/office/powerpoint/2010/main" val="3739577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600" dirty="0" smtClean="0"/>
              <a:t>All the fixes are always checked into the main line</a:t>
            </a:r>
          </a:p>
          <a:p>
            <a:pPr marL="285750" indent="-285750">
              <a:buFontTx/>
              <a:buChar char="-"/>
            </a:pPr>
            <a:r>
              <a:rPr lang="en-US" sz="1600" dirty="0" smtClean="0"/>
              <a:t>If you are on a feature release, look ‘back to left’ to know which fixes are in</a:t>
            </a:r>
          </a:p>
          <a:p>
            <a:pPr marL="569913" lvl="1" indent="-285750">
              <a:buFontTx/>
              <a:buChar char="-"/>
            </a:pPr>
            <a:r>
              <a:rPr lang="en-US" sz="1400" dirty="0" smtClean="0"/>
              <a:t>That is, 5.1 and 5.2 have fixes till 5.0.1 and some that aren't released in 5.0.2</a:t>
            </a:r>
          </a:p>
          <a:p>
            <a:pPr marL="569913" lvl="1" indent="-285750">
              <a:buFontTx/>
              <a:buChar char="-"/>
            </a:pPr>
            <a:r>
              <a:rPr lang="en-US" sz="1400" dirty="0" smtClean="0"/>
              <a:t>5.2 customers need to wait till 5.3 for all the fixes done in 5.0.2</a:t>
            </a:r>
          </a:p>
          <a:p>
            <a:pPr marL="285750" indent="-285750">
              <a:buFontTx/>
              <a:buChar char="-"/>
            </a:pPr>
            <a:r>
              <a:rPr lang="en-US" sz="1600" dirty="0" smtClean="0"/>
              <a:t>Customers can upgrade to a feature release from maintenance line</a:t>
            </a:r>
          </a:p>
          <a:p>
            <a:pPr marL="569913" lvl="1" indent="-285750">
              <a:buFontTx/>
              <a:buChar char="-"/>
            </a:pPr>
            <a:r>
              <a:rPr lang="en-US" sz="1400" dirty="0" smtClean="0"/>
              <a:t>That is, customers can upgrade from 5.0.2 to 5.3</a:t>
            </a:r>
          </a:p>
          <a:p>
            <a:pPr marL="569913" lvl="1" indent="-285750">
              <a:buFontTx/>
              <a:buChar char="-"/>
            </a:pPr>
            <a:r>
              <a:rPr lang="en-US" sz="1400" dirty="0" smtClean="0"/>
              <a:t>This means no DB schema changes on maintenance line</a:t>
            </a:r>
          </a:p>
          <a:p>
            <a:pPr marL="285750" indent="-285750">
              <a:buFontTx/>
              <a:buChar char="-"/>
            </a:pPr>
            <a:r>
              <a:rPr lang="en-US" sz="1600" dirty="0" smtClean="0"/>
              <a:t>Customers can upgrade from a feature release to next</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16</a:t>
            </a:fld>
            <a:endParaRPr lang="de-DE" dirty="0"/>
          </a:p>
        </p:txBody>
      </p:sp>
    </p:spTree>
    <p:extLst>
      <p:ext uri="{BB962C8B-B14F-4D97-AF65-F5344CB8AC3E}">
        <p14:creationId xmlns:p14="http://schemas.microsoft.com/office/powerpoint/2010/main" val="3454461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381000" y="685800"/>
            <a:ext cx="6096000" cy="3430588"/>
          </a:xfrm>
          <a:ln/>
          <a:extLst>
            <a:ext uri="{FAA26D3D-D897-4be2-8F04-BA451C77F1D7}">
              <ma14:placeholderFlag xmlns:ma14="http://schemas.microsoft.com/office/mac/drawingml/2011/main" xmlns="" val="1"/>
            </a:ext>
          </a:extLst>
        </p:spPr>
      </p:sp>
      <p:sp>
        <p:nvSpPr>
          <p:cNvPr id="1843203" name="Rectangle 3"/>
          <p:cNvSpPr>
            <a:spLocks noGrp="1" noChangeArrowheads="1"/>
          </p:cNvSpPr>
          <p:nvPr>
            <p:ph type="body" idx="1"/>
          </p:nvPr>
        </p:nvSpPr>
        <p:spPr>
          <a:xfrm>
            <a:off x="685801" y="4344027"/>
            <a:ext cx="5486400" cy="4114489"/>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8.emf"/></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p:cNvSpPr>
            <a:spLocks noGrp="1"/>
          </p:cNvSpPr>
          <p:nvPr>
            <p:ph type="title"/>
          </p:nvPr>
        </p:nvSpPr>
        <p:spPr>
          <a:xfrm>
            <a:off x="310918" y="345503"/>
            <a:ext cx="8375909" cy="391962"/>
          </a:xfrm>
          <a:prstGeom prst="rect">
            <a:avLst/>
          </a:prstGeom>
        </p:spPr>
        <p:txBody>
          <a:bodyPr anchor="ctr"/>
          <a:lstStyle>
            <a:lvl1pPr algn="l">
              <a:defRPr sz="2600" b="1">
                <a:solidFill>
                  <a:schemeClr val="bg1"/>
                </a:solidFill>
                <a:effectLst>
                  <a:outerShdw blurRad="50800" dist="38100" dir="2700000" algn="tl" rotWithShape="0">
                    <a:prstClr val="black">
                      <a:alpha val="40000"/>
                    </a:prstClr>
                  </a:outerShdw>
                </a:effectLst>
                <a:latin typeface="Rockwell"/>
                <a:cs typeface="Rockwell"/>
              </a:defRPr>
            </a:lvl1pPr>
          </a:lstStyle>
          <a:p>
            <a:r>
              <a:rPr lang="en-US" dirty="0" smtClean="0"/>
              <a:t>Click to edit Master title style</a:t>
            </a:r>
            <a:endParaRPr lang="en-US" dirty="0"/>
          </a:p>
        </p:txBody>
      </p:sp>
      <p:sp>
        <p:nvSpPr>
          <p:cNvPr id="15" name="Content Placeholder 2"/>
          <p:cNvSpPr>
            <a:spLocks noGrp="1"/>
          </p:cNvSpPr>
          <p:nvPr>
            <p:ph idx="1"/>
          </p:nvPr>
        </p:nvSpPr>
        <p:spPr>
          <a:xfrm>
            <a:off x="284993" y="915745"/>
            <a:ext cx="7904571" cy="3478358"/>
          </a:xfrm>
          <a:prstGeom prst="rect">
            <a:avLst/>
          </a:prstGeom>
        </p:spPr>
        <p:txBody>
          <a:bodyPr/>
          <a:lstStyle>
            <a:lvl1pPr marL="233363" indent="-233363">
              <a:buClr>
                <a:srgbClr val="7CC04B"/>
              </a:buClr>
              <a:buFont typeface="Arial"/>
              <a:buChar char="•"/>
              <a:defRPr sz="2000">
                <a:solidFill>
                  <a:schemeClr val="tx2">
                    <a:lumMod val="75000"/>
                  </a:schemeClr>
                </a:solidFill>
              </a:defRPr>
            </a:lvl1pPr>
            <a:lvl2pPr marL="457200" indent="-228600">
              <a:buClr>
                <a:srgbClr val="7CC04B"/>
              </a:buClr>
              <a:buFont typeface="Arial"/>
              <a:buChar char="•"/>
              <a:defRPr sz="1800">
                <a:solidFill>
                  <a:srgbClr val="8C8C8C"/>
                </a:solidFill>
              </a:defRPr>
            </a:lvl2pPr>
            <a:lvl3pPr marL="635000" indent="-228600">
              <a:buClr>
                <a:srgbClr val="7CC04B"/>
              </a:buClr>
              <a:buFont typeface="Arial"/>
              <a:buChar char="•"/>
              <a:defRPr sz="1600">
                <a:solidFill>
                  <a:schemeClr val="tx1">
                    <a:lumMod val="60000"/>
                    <a:lumOff val="40000"/>
                  </a:schemeClr>
                </a:solidFill>
              </a:defRPr>
            </a:lvl3pPr>
            <a:lvl4pPr marL="800100" indent="-177800">
              <a:buClr>
                <a:srgbClr val="7CC04B"/>
              </a:buClr>
              <a:buFont typeface="Arial"/>
              <a:buChar char="•"/>
              <a:defRPr sz="1600">
                <a:solidFill>
                  <a:schemeClr val="tx1">
                    <a:lumMod val="40000"/>
                    <a:lumOff val="60000"/>
                  </a:schemeClr>
                </a:solidFill>
              </a:defRPr>
            </a:lvl4pPr>
            <a:lvl5pPr marL="977900" indent="-177800">
              <a:buClr>
                <a:srgbClr val="7CC04B"/>
              </a:buClr>
              <a:buFont typeface="Arial"/>
              <a:buChar char="•"/>
              <a:defRPr sz="1600">
                <a:solidFill>
                  <a:srgbClr val="B3B3B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3649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7" name="Slide Number Placeholder 6"/>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12" name="Text Placeholder 8"/>
          <p:cNvSpPr>
            <a:spLocks noGrp="1"/>
          </p:cNvSpPr>
          <p:nvPr>
            <p:ph type="body" sz="quarter" idx="13"/>
          </p:nvPr>
        </p:nvSpPr>
        <p:spPr>
          <a:xfrm>
            <a:off x="301625" y="620506"/>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327419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5" name="Slide Number Placeholder 4"/>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6" name="Text Placeholder 8"/>
          <p:cNvSpPr>
            <a:spLocks noGrp="1"/>
          </p:cNvSpPr>
          <p:nvPr>
            <p:ph type="body" sz="quarter" idx="13"/>
          </p:nvPr>
        </p:nvSpPr>
        <p:spPr>
          <a:xfrm>
            <a:off x="301625" y="620506"/>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331305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7377" y="1200150"/>
            <a:ext cx="8659939" cy="3500280"/>
          </a:xfrm>
        </p:spPr>
        <p:txBody>
          <a:bodyPr lIns="91440" tIns="45720"/>
          <a:lstStyle>
            <a:lvl1pPr marL="228600" indent="-182880">
              <a:spcBef>
                <a:spcPts val="600"/>
              </a:spcBef>
              <a:spcAft>
                <a:spcPts val="0"/>
              </a:spcAft>
              <a:buClr>
                <a:srgbClr val="7AC142"/>
              </a:buClr>
              <a:buFont typeface="Arial"/>
              <a:buChar char="•"/>
              <a:defRPr sz="2400" b="0" i="0" baseline="0">
                <a:solidFill>
                  <a:srgbClr val="000000"/>
                </a:solidFill>
                <a:latin typeface="Arial"/>
                <a:cs typeface="Arial"/>
              </a:defRPr>
            </a:lvl1pPr>
            <a:lvl2pPr marL="404813" indent="-228600">
              <a:spcBef>
                <a:spcPts val="600"/>
              </a:spcBef>
              <a:spcAft>
                <a:spcPts val="0"/>
              </a:spcAft>
              <a:buClr>
                <a:srgbClr val="7AC142"/>
              </a:buClr>
              <a:buFont typeface="Arial"/>
              <a:buChar char="•"/>
              <a:defRPr sz="2200" b="0" i="0" baseline="0">
                <a:solidFill>
                  <a:srgbClr val="000000"/>
                </a:solidFill>
                <a:latin typeface="Arial"/>
                <a:cs typeface="Arial"/>
              </a:defRPr>
            </a:lvl2pPr>
            <a:lvl3pPr marL="685800" marR="0" indent="-228600" algn="l" defTabSz="457200" rtl="0" eaLnBrk="1" fontAlgn="auto" latinLnBrk="0" hangingPunct="1">
              <a:lnSpc>
                <a:spcPct val="100000"/>
              </a:lnSpc>
              <a:spcBef>
                <a:spcPts val="600"/>
              </a:spcBef>
              <a:spcAft>
                <a:spcPts val="0"/>
              </a:spcAft>
              <a:buClr>
                <a:srgbClr val="7AC142"/>
              </a:buClr>
              <a:buSzTx/>
              <a:buFont typeface="Arial"/>
              <a:buChar char="•"/>
              <a:tabLst>
                <a:tab pos="460375" algn="l"/>
              </a:tabLst>
              <a:defRPr sz="2000" b="0" i="0" baseline="0">
                <a:solidFill>
                  <a:srgbClr val="000000"/>
                </a:solidFill>
                <a:latin typeface="Arial"/>
                <a:cs typeface="Arial"/>
              </a:defRPr>
            </a:lvl3pPr>
            <a:lvl4pPr marL="868680" indent="-228600">
              <a:buClr>
                <a:srgbClr val="7AC142"/>
              </a:buClr>
              <a:buFont typeface="Arial"/>
              <a:buChar char="•"/>
              <a:defRPr b="0" i="0">
                <a:solidFill>
                  <a:srgbClr val="000000"/>
                </a:solidFill>
              </a:defRPr>
            </a:lvl4pPr>
            <a:lvl5pPr marL="225425" indent="-225425">
              <a:buClr>
                <a:schemeClr val="accent3">
                  <a:lumMod val="75000"/>
                </a:schemeClr>
              </a:buClr>
              <a:buFont typeface="Arial"/>
              <a:buChar char="•"/>
              <a:defRPr sz="1800" b="0" i="0">
                <a:solidFill>
                  <a:schemeClr val="tx2">
                    <a:lumMod val="75000"/>
                  </a:schemeClr>
                </a:solidFill>
              </a:defRPr>
            </a:lvl5pPr>
            <a:lvl8pPr>
              <a:buNone/>
              <a:defRPr/>
            </a:lvl8pPr>
          </a:lstStyle>
          <a:p>
            <a:pPr lvl="0"/>
            <a:r>
              <a:rPr lang="en-US" dirty="0" smtClean="0"/>
              <a:t>Arial point size 24 headline</a:t>
            </a:r>
          </a:p>
          <a:p>
            <a:pPr lvl="1"/>
            <a:r>
              <a:rPr lang="en-US" dirty="0" smtClean="0"/>
              <a:t>Arial 22 point size second level</a:t>
            </a:r>
          </a:p>
          <a:p>
            <a:pPr lvl="2"/>
            <a:r>
              <a:rPr lang="en-US" dirty="0" smtClean="0"/>
              <a:t>Arial 20 point size</a:t>
            </a:r>
          </a:p>
        </p:txBody>
      </p:sp>
      <p:sp>
        <p:nvSpPr>
          <p:cNvPr id="2" name="Title 1"/>
          <p:cNvSpPr>
            <a:spLocks noGrp="1" noChangeAspect="1"/>
          </p:cNvSpPr>
          <p:nvPr>
            <p:ph type="title" hasCustomPrompt="1"/>
          </p:nvPr>
        </p:nvSpPr>
        <p:spPr>
          <a:xfrm>
            <a:off x="220148" y="148828"/>
            <a:ext cx="7412567" cy="715580"/>
          </a:xfrm>
        </p:spPr>
        <p:txBody>
          <a:bodyPr wrap="square" anchor="ctr">
            <a:noAutofit/>
          </a:bodyPr>
          <a:lstStyle>
            <a:lvl1pPr algn="l">
              <a:lnSpc>
                <a:spcPts val="3100"/>
              </a:lnSpc>
              <a:spcAft>
                <a:spcPts val="6000"/>
              </a:spcAft>
              <a:defRPr sz="3000">
                <a:solidFill>
                  <a:schemeClr val="tx1"/>
                </a:solidFill>
                <a:latin typeface="Arial"/>
                <a:cs typeface="Arial"/>
              </a:defRPr>
            </a:lvl1pPr>
          </a:lstStyle>
          <a:p>
            <a:r>
              <a:rPr lang="en-US" dirty="0" smtClean="0"/>
              <a:t>Click to edit Master title style Click to edit Master title style Click to edit Master title </a:t>
            </a:r>
            <a:endParaRPr lang="en-US" dirty="0"/>
          </a:p>
        </p:txBody>
      </p:sp>
      <p:pic>
        <p:nvPicPr>
          <p:cNvPr id="9" name="Picture 8" descr="SlideTop_Graphic.png"/>
          <p:cNvPicPr>
            <a:picLocks noChangeAspect="1"/>
          </p:cNvPicPr>
          <p:nvPr userDrawn="1"/>
        </p:nvPicPr>
        <p:blipFill>
          <a:blip r:embed="rId2"/>
          <a:stretch>
            <a:fillRect/>
          </a:stretch>
        </p:blipFill>
        <p:spPr>
          <a:xfrm>
            <a:off x="1384" y="-4845"/>
            <a:ext cx="9141257" cy="160025"/>
          </a:xfrm>
          <a:prstGeom prst="rect">
            <a:avLst/>
          </a:prstGeom>
        </p:spPr>
      </p:pic>
      <p:pic>
        <p:nvPicPr>
          <p:cNvPr id="12" name="Picture 11" descr="ElectricCloud_Logo_Small.png"/>
          <p:cNvPicPr>
            <a:picLocks noChangeAspect="1"/>
          </p:cNvPicPr>
          <p:nvPr userDrawn="1"/>
        </p:nvPicPr>
        <p:blipFill>
          <a:blip r:embed="rId3"/>
          <a:stretch>
            <a:fillRect/>
          </a:stretch>
        </p:blipFill>
        <p:spPr>
          <a:xfrm>
            <a:off x="7673846" y="263133"/>
            <a:ext cx="1216152" cy="423917"/>
          </a:xfrm>
          <a:prstGeom prst="rect">
            <a:avLst/>
          </a:prstGeom>
        </p:spPr>
      </p:pic>
      <p:cxnSp>
        <p:nvCxnSpPr>
          <p:cNvPr id="14" name="Straight Connector 13"/>
          <p:cNvCxnSpPr/>
          <p:nvPr userDrawn="1"/>
        </p:nvCxnSpPr>
        <p:spPr>
          <a:xfrm>
            <a:off x="203200" y="866777"/>
            <a:ext cx="8763000" cy="1191"/>
          </a:xfrm>
          <a:prstGeom prst="line">
            <a:avLst/>
          </a:prstGeom>
          <a:ln>
            <a:solidFill>
              <a:srgbClr val="7AC142"/>
            </a:solidFill>
          </a:ln>
        </p:spPr>
        <p:style>
          <a:lnRef idx="1">
            <a:schemeClr val="accent1"/>
          </a:lnRef>
          <a:fillRef idx="0">
            <a:schemeClr val="accent1"/>
          </a:fillRef>
          <a:effectRef idx="0">
            <a:schemeClr val="accent1"/>
          </a:effectRef>
          <a:fontRef idx="minor">
            <a:schemeClr val="tx1"/>
          </a:fontRef>
        </p:style>
      </p:cxnSp>
      <p:sp>
        <p:nvSpPr>
          <p:cNvPr id="10" name="Text Box 8"/>
          <p:cNvSpPr txBox="1">
            <a:spLocks noChangeArrowheads="1"/>
          </p:cNvSpPr>
          <p:nvPr userDrawn="1"/>
        </p:nvSpPr>
        <p:spPr bwMode="auto">
          <a:xfrm>
            <a:off x="127000" y="4865311"/>
            <a:ext cx="7658100" cy="230832"/>
          </a:xfrm>
          <a:prstGeom prst="rect">
            <a:avLst/>
          </a:prstGeom>
          <a:noFill/>
          <a:ln w="9525" algn="ctr">
            <a:noFill/>
            <a:miter lim="800000"/>
            <a:headEnd/>
            <a:tailEnd/>
          </a:ln>
          <a:effectLst/>
        </p:spPr>
        <p:txBody>
          <a:bodyPr wrap="square">
            <a:spAutoFit/>
          </a:bodyPr>
          <a:lstStyle/>
          <a:p>
            <a:pPr>
              <a:defRPr/>
            </a:pPr>
            <a:r>
              <a:rPr lang="en-US" sz="900" dirty="0" smtClean="0">
                <a:solidFill>
                  <a:srgbClr val="66A1C7">
                    <a:lumMod val="75000"/>
                  </a:srgbClr>
                </a:solidFill>
                <a:latin typeface="Arial"/>
                <a:cs typeface="Arial"/>
              </a:rPr>
              <a:t>Electric Cloud Proprietary and Confidential.</a:t>
            </a:r>
            <a:endParaRPr lang="en-US" sz="900" dirty="0">
              <a:solidFill>
                <a:srgbClr val="66A1C7">
                  <a:lumMod val="75000"/>
                </a:srgbClr>
              </a:solidFill>
              <a:latin typeface="Arial"/>
              <a:cs typeface="Arial"/>
            </a:endParaRPr>
          </a:p>
        </p:txBody>
      </p:sp>
    </p:spTree>
    <p:extLst>
      <p:ext uri="{BB962C8B-B14F-4D97-AF65-F5344CB8AC3E}">
        <p14:creationId xmlns:p14="http://schemas.microsoft.com/office/powerpoint/2010/main" val="279237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a:gsLst>
              <a:gs pos="59000">
                <a:srgbClr val="043A65"/>
              </a:gs>
              <a:gs pos="100000">
                <a:srgbClr val="0066A4"/>
              </a:gs>
            </a:gsLst>
            <a:lin ang="21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 name="Title 1"/>
          <p:cNvSpPr>
            <a:spLocks noGrp="1"/>
          </p:cNvSpPr>
          <p:nvPr>
            <p:ph type="title"/>
          </p:nvPr>
        </p:nvSpPr>
        <p:spPr>
          <a:xfrm>
            <a:off x="237408" y="205979"/>
            <a:ext cx="8449409" cy="857250"/>
          </a:xfrm>
        </p:spPr>
        <p:txBody>
          <a:bodyPr>
            <a:normAutofit/>
          </a:bodyPr>
          <a:lstStyle>
            <a:lvl1pPr>
              <a:defRPr sz="3000">
                <a:solidFill>
                  <a:srgbClr val="FFFFFF"/>
                </a:solidFill>
              </a:defRPr>
            </a:lvl1pPr>
          </a:lstStyle>
          <a:p>
            <a:r>
              <a:rPr lang="en-US" dirty="0" smtClean="0"/>
              <a:t>Click to edit Master title style</a:t>
            </a:r>
            <a:endParaRPr lang="en-US" dirty="0"/>
          </a:p>
        </p:txBody>
      </p:sp>
      <p:pic>
        <p:nvPicPr>
          <p:cNvPr id="7" name="Picture 6" descr="ElectricCloud_Logo_WH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1557" y="222818"/>
            <a:ext cx="1246339" cy="43597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94401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3" y="358383"/>
            <a:ext cx="6536268" cy="423917"/>
          </a:xfrm>
        </p:spPr>
        <p:txBody>
          <a:bodyPr>
            <a:noAutofit/>
          </a:bodyPr>
          <a:lstStyle>
            <a:lvl1pPr algn="l">
              <a:spcAft>
                <a:spcPts val="600"/>
              </a:spcAft>
              <a:defRPr sz="2800" b="1">
                <a:solidFill>
                  <a:schemeClr val="tx1"/>
                </a:solidFill>
                <a:latin typeface="Verdana"/>
                <a:cs typeface="Verdana"/>
              </a:defRPr>
            </a:lvl1pPr>
          </a:lstStyle>
          <a:p>
            <a:r>
              <a:rPr lang="en-US" dirty="0" smtClean="0"/>
              <a:t>PowerPoint Slide Title</a:t>
            </a:r>
            <a:endParaRPr lang="en-US" dirty="0"/>
          </a:p>
        </p:txBody>
      </p:sp>
      <p:sp>
        <p:nvSpPr>
          <p:cNvPr id="3" name="Content Placeholder 2"/>
          <p:cNvSpPr>
            <a:spLocks noGrp="1"/>
          </p:cNvSpPr>
          <p:nvPr>
            <p:ph idx="1" hasCustomPrompt="1"/>
          </p:nvPr>
        </p:nvSpPr>
        <p:spPr>
          <a:xfrm>
            <a:off x="575750" y="1133475"/>
            <a:ext cx="8212665" cy="3172226"/>
          </a:xfrm>
        </p:spPr>
        <p:txBody>
          <a:bodyPr/>
          <a:lstStyle>
            <a:lvl1pPr>
              <a:buFont typeface="Arial"/>
              <a:buChar char="•"/>
              <a:defRPr sz="2400" b="0" baseline="0">
                <a:solidFill>
                  <a:schemeClr val="accent4"/>
                </a:solidFill>
                <a:latin typeface="Verdana"/>
                <a:cs typeface="Verdana"/>
              </a:defRPr>
            </a:lvl1pPr>
            <a:lvl2pPr>
              <a:buFont typeface="Arial"/>
              <a:buChar char="•"/>
              <a:defRPr sz="2000">
                <a:solidFill>
                  <a:schemeClr val="accent4"/>
                </a:solidFill>
                <a:latin typeface="Verdana"/>
                <a:cs typeface="Verdana"/>
              </a:defRPr>
            </a:lvl2pPr>
            <a:lvl3pPr>
              <a:buFont typeface="Arial"/>
              <a:buChar char="•"/>
              <a:defRPr sz="2000">
                <a:solidFill>
                  <a:schemeClr val="accent4"/>
                </a:solidFill>
                <a:latin typeface="Verdana"/>
                <a:cs typeface="Verdana"/>
              </a:defRPr>
            </a:lvl3pPr>
            <a:lvl4pPr>
              <a:buFont typeface="Lucida Grande"/>
              <a:buChar char="-"/>
              <a:defRPr sz="2000">
                <a:solidFill>
                  <a:schemeClr val="accent4"/>
                </a:solidFill>
                <a:latin typeface="Verdana"/>
                <a:cs typeface="Verdana"/>
              </a:defRPr>
            </a:lvl4pPr>
            <a:lvl5pPr>
              <a:buFont typeface="Lucida Grande"/>
              <a:buChar char="-"/>
              <a:defRPr>
                <a:solidFill>
                  <a:schemeClr val="accent4"/>
                </a:solidFill>
                <a:latin typeface="Verdana"/>
                <a:cs typeface="Verdana"/>
              </a:defRPr>
            </a:lvl5pPr>
          </a:lstStyle>
          <a:p>
            <a:pPr lvl="0"/>
            <a:r>
              <a:rPr lang="en-US" dirty="0" smtClean="0"/>
              <a:t>First Level</a:t>
            </a:r>
          </a:p>
          <a:p>
            <a:pPr lvl="1"/>
            <a:r>
              <a:rPr lang="en-US" dirty="0" smtClean="0">
                <a:solidFill>
                  <a:schemeClr val="accent2"/>
                </a:solidFill>
              </a:rPr>
              <a:t>Second Level</a:t>
            </a:r>
          </a:p>
          <a:p>
            <a:pPr lvl="2"/>
            <a:r>
              <a:rPr lang="en-US" dirty="0" smtClean="0">
                <a:solidFill>
                  <a:schemeClr val="accent2"/>
                </a:solidFill>
              </a:rPr>
              <a:t>Third Level</a:t>
            </a:r>
          </a:p>
          <a:p>
            <a:pPr lvl="3"/>
            <a:r>
              <a:rPr lang="en-US" dirty="0" smtClean="0">
                <a:solidFill>
                  <a:schemeClr val="accent2"/>
                </a:solidFill>
              </a:rPr>
              <a:t>Fourth Level</a:t>
            </a:r>
          </a:p>
          <a:p>
            <a:pPr lvl="4"/>
            <a:r>
              <a:rPr lang="en-US" dirty="0" smtClean="0">
                <a:solidFill>
                  <a:schemeClr val="accent2"/>
                </a:solidFill>
              </a:rPr>
              <a:t>Fifth Level</a:t>
            </a:r>
          </a:p>
          <a:p>
            <a:pPr lvl="4"/>
            <a:endParaRPr lang="en-US" dirty="0"/>
          </a:p>
        </p:txBody>
      </p:sp>
      <p:sp>
        <p:nvSpPr>
          <p:cNvPr id="6" name="Slide Number Placeholder 5"/>
          <p:cNvSpPr>
            <a:spLocks noGrp="1"/>
          </p:cNvSpPr>
          <p:nvPr>
            <p:ph type="sldNum" sz="quarter" idx="12"/>
          </p:nvPr>
        </p:nvSpPr>
        <p:spPr>
          <a:xfrm>
            <a:off x="7874008" y="4691064"/>
            <a:ext cx="999063" cy="273844"/>
          </a:xfrm>
          <a:prstGeom prst="rect">
            <a:avLst/>
          </a:prstGeom>
        </p:spPr>
        <p:txBody>
          <a:bodyPr/>
          <a:lstStyle>
            <a:lvl1pPr>
              <a:defRPr sz="1300">
                <a:solidFill>
                  <a:srgbClr val="7AC143"/>
                </a:solidFill>
                <a:latin typeface="Verdana"/>
                <a:cs typeface="Verdana"/>
              </a:defRPr>
            </a:lvl1pPr>
          </a:lstStyle>
          <a:p>
            <a:fld id="{D8A8EC9D-69D8-A24F-9C45-E95C463931F3}" type="slidenum">
              <a:rPr lang="en-US" smtClean="0"/>
              <a:pPr/>
              <a:t>‹#›</a:t>
            </a:fld>
            <a:endParaRPr lang="en-US" dirty="0"/>
          </a:p>
        </p:txBody>
      </p:sp>
      <p:pic>
        <p:nvPicPr>
          <p:cNvPr id="7" name="Picture 6" descr="SlideTop_Graphic.png"/>
          <p:cNvPicPr>
            <a:picLocks noChangeAspect="1"/>
          </p:cNvPicPr>
          <p:nvPr userDrawn="1"/>
        </p:nvPicPr>
        <p:blipFill>
          <a:blip r:embed="rId2"/>
          <a:stretch>
            <a:fillRect/>
          </a:stretch>
        </p:blipFill>
        <p:spPr>
          <a:xfrm>
            <a:off x="1384" y="-4845"/>
            <a:ext cx="9141257" cy="160025"/>
          </a:xfrm>
          <a:prstGeom prst="rect">
            <a:avLst/>
          </a:prstGeom>
        </p:spPr>
      </p:pic>
      <p:pic>
        <p:nvPicPr>
          <p:cNvPr id="9" name="Picture 8" descr="ElectricCloud_Logo_Small.png"/>
          <p:cNvPicPr>
            <a:picLocks noChangeAspect="1"/>
          </p:cNvPicPr>
          <p:nvPr userDrawn="1"/>
        </p:nvPicPr>
        <p:blipFill>
          <a:blip r:embed="rId3"/>
          <a:stretch>
            <a:fillRect/>
          </a:stretch>
        </p:blipFill>
        <p:spPr>
          <a:xfrm>
            <a:off x="7572246" y="358383"/>
            <a:ext cx="1216152" cy="423917"/>
          </a:xfrm>
          <a:prstGeom prst="rect">
            <a:avLst/>
          </a:prstGeom>
        </p:spPr>
      </p:pic>
      <p:cxnSp>
        <p:nvCxnSpPr>
          <p:cNvPr id="11" name="Straight Connector 10"/>
          <p:cNvCxnSpPr/>
          <p:nvPr userDrawn="1"/>
        </p:nvCxnSpPr>
        <p:spPr>
          <a:xfrm>
            <a:off x="0" y="990602"/>
            <a:ext cx="9142628" cy="1191"/>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6992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679" y="1800918"/>
            <a:ext cx="8493277" cy="1013537"/>
          </a:xfrm>
          <a:prstGeom prst="rect">
            <a:avLst/>
          </a:prstGeom>
        </p:spPr>
        <p:txBody>
          <a:bodyPr anchor="b"/>
          <a:lstStyle>
            <a:lvl1pPr algn="l">
              <a:defRPr sz="3600" b="1">
                <a:solidFill>
                  <a:schemeClr val="bg1"/>
                </a:solidFill>
                <a:effectLst>
                  <a:outerShdw blurRad="50800" dist="38100" dir="2700000" algn="tl" rotWithShape="0">
                    <a:prstClr val="black">
                      <a:alpha val="40000"/>
                    </a:prstClr>
                  </a:outerShdw>
                </a:effectLst>
                <a:latin typeface="Rockwell"/>
                <a:cs typeface="Rockwell"/>
              </a:defRPr>
            </a:lvl1pPr>
          </a:lstStyle>
          <a:p>
            <a:r>
              <a:rPr lang="en-US" smtClean="0"/>
              <a:t>Click to edit Master title style</a:t>
            </a:r>
            <a:endParaRPr lang="en-US" dirty="0"/>
          </a:p>
        </p:txBody>
      </p:sp>
      <p:sp>
        <p:nvSpPr>
          <p:cNvPr id="3" name="Subtitle 2"/>
          <p:cNvSpPr>
            <a:spLocks noGrp="1"/>
          </p:cNvSpPr>
          <p:nvPr>
            <p:ph type="subTitle" idx="1"/>
          </p:nvPr>
        </p:nvSpPr>
        <p:spPr>
          <a:xfrm>
            <a:off x="297678" y="2835271"/>
            <a:ext cx="8493277" cy="721892"/>
          </a:xfrm>
          <a:prstGeom prst="rect">
            <a:avLst/>
          </a:prstGeom>
        </p:spPr>
        <p:txBody>
          <a:bodyPr/>
          <a:lstStyle>
            <a:lvl1pPr marL="0" indent="0" algn="l">
              <a:buNone/>
              <a:defRPr sz="1800">
                <a:solidFill>
                  <a:srgbClr val="66A1C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64175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6" name="Slide Number Placeholder 5"/>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9" name="Text Placeholder 8"/>
          <p:cNvSpPr>
            <a:spLocks noGrp="1"/>
          </p:cNvSpPr>
          <p:nvPr>
            <p:ph type="body" sz="quarter" idx="13"/>
          </p:nvPr>
        </p:nvSpPr>
        <p:spPr>
          <a:xfrm>
            <a:off x="301625" y="620499"/>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355753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7" name="Slide Number Placeholder 6"/>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12" name="Text Placeholder 8"/>
          <p:cNvSpPr>
            <a:spLocks noGrp="1"/>
          </p:cNvSpPr>
          <p:nvPr>
            <p:ph type="body" sz="quarter" idx="13"/>
          </p:nvPr>
        </p:nvSpPr>
        <p:spPr>
          <a:xfrm>
            <a:off x="301625" y="620499"/>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4043274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5" name="Slide Number Placeholder 4"/>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6" name="Text Placeholder 8"/>
          <p:cNvSpPr>
            <a:spLocks noGrp="1"/>
          </p:cNvSpPr>
          <p:nvPr>
            <p:ph type="body" sz="quarter" idx="13"/>
          </p:nvPr>
        </p:nvSpPr>
        <p:spPr>
          <a:xfrm>
            <a:off x="301625" y="620499"/>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169474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17363" y="1200150"/>
            <a:ext cx="8659939" cy="3500280"/>
          </a:xfrm>
        </p:spPr>
        <p:txBody>
          <a:bodyPr lIns="91440" tIns="45720"/>
          <a:lstStyle>
            <a:lvl1pPr marL="228600" indent="-182880">
              <a:spcBef>
                <a:spcPts val="600"/>
              </a:spcBef>
              <a:spcAft>
                <a:spcPts val="0"/>
              </a:spcAft>
              <a:buClr>
                <a:srgbClr val="7AC142"/>
              </a:buClr>
              <a:buFont typeface="Arial"/>
              <a:buChar char="•"/>
              <a:defRPr sz="2400" b="0" i="0" baseline="0">
                <a:solidFill>
                  <a:srgbClr val="000000"/>
                </a:solidFill>
                <a:latin typeface="Arial"/>
                <a:cs typeface="Arial"/>
              </a:defRPr>
            </a:lvl1pPr>
            <a:lvl2pPr marL="404813" indent="-228600">
              <a:spcBef>
                <a:spcPts val="600"/>
              </a:spcBef>
              <a:spcAft>
                <a:spcPts val="0"/>
              </a:spcAft>
              <a:buClr>
                <a:srgbClr val="7AC142"/>
              </a:buClr>
              <a:buFont typeface="Arial"/>
              <a:buChar char="•"/>
              <a:defRPr sz="2200" b="0" i="0" baseline="0">
                <a:solidFill>
                  <a:srgbClr val="000000"/>
                </a:solidFill>
                <a:latin typeface="Arial"/>
                <a:cs typeface="Arial"/>
              </a:defRPr>
            </a:lvl2pPr>
            <a:lvl3pPr marL="685800" marR="0" indent="-228600" algn="l" defTabSz="457200" rtl="0" eaLnBrk="1" fontAlgn="auto" latinLnBrk="0" hangingPunct="1">
              <a:lnSpc>
                <a:spcPct val="100000"/>
              </a:lnSpc>
              <a:spcBef>
                <a:spcPts val="600"/>
              </a:spcBef>
              <a:spcAft>
                <a:spcPts val="0"/>
              </a:spcAft>
              <a:buClr>
                <a:srgbClr val="7AC142"/>
              </a:buClr>
              <a:buSzTx/>
              <a:buFont typeface="Arial"/>
              <a:buChar char="•"/>
              <a:tabLst>
                <a:tab pos="460375" algn="l"/>
              </a:tabLst>
              <a:defRPr sz="2000" b="0" i="0" baseline="0">
                <a:solidFill>
                  <a:srgbClr val="000000"/>
                </a:solidFill>
                <a:latin typeface="Arial"/>
                <a:cs typeface="Arial"/>
              </a:defRPr>
            </a:lvl3pPr>
            <a:lvl4pPr marL="868680" indent="-228600">
              <a:buClr>
                <a:srgbClr val="7AC142"/>
              </a:buClr>
              <a:buFont typeface="Arial"/>
              <a:buChar char="•"/>
              <a:defRPr b="0" i="0">
                <a:solidFill>
                  <a:srgbClr val="000000"/>
                </a:solidFill>
              </a:defRPr>
            </a:lvl4pPr>
            <a:lvl5pPr marL="225425" indent="-225425">
              <a:buClr>
                <a:schemeClr val="accent3">
                  <a:lumMod val="75000"/>
                </a:schemeClr>
              </a:buClr>
              <a:buFont typeface="Arial"/>
              <a:buChar char="•"/>
              <a:defRPr sz="1800" b="0" i="0">
                <a:solidFill>
                  <a:schemeClr val="tx2">
                    <a:lumMod val="75000"/>
                  </a:schemeClr>
                </a:solidFill>
              </a:defRPr>
            </a:lvl5pPr>
            <a:lvl8pPr>
              <a:buNone/>
              <a:defRPr/>
            </a:lvl8pPr>
          </a:lstStyle>
          <a:p>
            <a:pPr lvl="0"/>
            <a:r>
              <a:rPr lang="en-US" dirty="0" smtClean="0"/>
              <a:t>Arial point size 24 headline</a:t>
            </a:r>
          </a:p>
          <a:p>
            <a:pPr lvl="1"/>
            <a:r>
              <a:rPr lang="en-US" dirty="0" smtClean="0"/>
              <a:t>Arial 22 point size second level</a:t>
            </a:r>
          </a:p>
          <a:p>
            <a:pPr lvl="2"/>
            <a:r>
              <a:rPr lang="en-US" dirty="0" smtClean="0"/>
              <a:t>Arial 20 point size</a:t>
            </a:r>
          </a:p>
        </p:txBody>
      </p:sp>
      <p:sp>
        <p:nvSpPr>
          <p:cNvPr id="2" name="Title 1"/>
          <p:cNvSpPr>
            <a:spLocks noGrp="1" noChangeAspect="1"/>
          </p:cNvSpPr>
          <p:nvPr>
            <p:ph type="title" hasCustomPrompt="1"/>
          </p:nvPr>
        </p:nvSpPr>
        <p:spPr>
          <a:xfrm>
            <a:off x="220136" y="148827"/>
            <a:ext cx="7412567" cy="715580"/>
          </a:xfrm>
        </p:spPr>
        <p:txBody>
          <a:bodyPr wrap="square" anchor="ctr">
            <a:noAutofit/>
          </a:bodyPr>
          <a:lstStyle>
            <a:lvl1pPr algn="l">
              <a:lnSpc>
                <a:spcPts val="3100"/>
              </a:lnSpc>
              <a:spcAft>
                <a:spcPts val="6000"/>
              </a:spcAft>
              <a:defRPr sz="3000">
                <a:solidFill>
                  <a:schemeClr val="tx1"/>
                </a:solidFill>
                <a:latin typeface="Arial"/>
                <a:cs typeface="Arial"/>
              </a:defRPr>
            </a:lvl1pPr>
          </a:lstStyle>
          <a:p>
            <a:r>
              <a:rPr lang="en-US" dirty="0" smtClean="0"/>
              <a:t>Click to edit Master title style Click to edit Master title style Click to edit Master title </a:t>
            </a:r>
            <a:endParaRPr lang="en-US" dirty="0"/>
          </a:p>
        </p:txBody>
      </p:sp>
      <p:pic>
        <p:nvPicPr>
          <p:cNvPr id="9" name="Picture 8" descr="SlideTop_Graphic.png"/>
          <p:cNvPicPr>
            <a:picLocks noChangeAspect="1"/>
          </p:cNvPicPr>
          <p:nvPr userDrawn="1"/>
        </p:nvPicPr>
        <p:blipFill>
          <a:blip r:embed="rId2"/>
          <a:stretch>
            <a:fillRect/>
          </a:stretch>
        </p:blipFill>
        <p:spPr>
          <a:xfrm>
            <a:off x="1374" y="-4845"/>
            <a:ext cx="9141257" cy="160025"/>
          </a:xfrm>
          <a:prstGeom prst="rect">
            <a:avLst/>
          </a:prstGeom>
        </p:spPr>
      </p:pic>
      <p:pic>
        <p:nvPicPr>
          <p:cNvPr id="12" name="Picture 11" descr="ElectricCloud_Logo_Small.png"/>
          <p:cNvPicPr>
            <a:picLocks noChangeAspect="1"/>
          </p:cNvPicPr>
          <p:nvPr userDrawn="1"/>
        </p:nvPicPr>
        <p:blipFill>
          <a:blip r:embed="rId3"/>
          <a:stretch>
            <a:fillRect/>
          </a:stretch>
        </p:blipFill>
        <p:spPr>
          <a:xfrm>
            <a:off x="7673846" y="263126"/>
            <a:ext cx="1216152" cy="423917"/>
          </a:xfrm>
          <a:prstGeom prst="rect">
            <a:avLst/>
          </a:prstGeom>
        </p:spPr>
      </p:pic>
      <p:cxnSp>
        <p:nvCxnSpPr>
          <p:cNvPr id="14" name="Straight Connector 13"/>
          <p:cNvCxnSpPr/>
          <p:nvPr userDrawn="1"/>
        </p:nvCxnSpPr>
        <p:spPr>
          <a:xfrm>
            <a:off x="203200" y="866776"/>
            <a:ext cx="8763000" cy="1191"/>
          </a:xfrm>
          <a:prstGeom prst="line">
            <a:avLst/>
          </a:prstGeom>
          <a:ln>
            <a:solidFill>
              <a:srgbClr val="7AC142"/>
            </a:solidFill>
          </a:ln>
        </p:spPr>
        <p:style>
          <a:lnRef idx="1">
            <a:schemeClr val="accent1"/>
          </a:lnRef>
          <a:fillRef idx="0">
            <a:schemeClr val="accent1"/>
          </a:fillRef>
          <a:effectRef idx="0">
            <a:schemeClr val="accent1"/>
          </a:effectRef>
          <a:fontRef idx="minor">
            <a:schemeClr val="tx1"/>
          </a:fontRef>
        </p:style>
      </p:cxnSp>
      <p:sp>
        <p:nvSpPr>
          <p:cNvPr id="10" name="Text Box 8"/>
          <p:cNvSpPr txBox="1">
            <a:spLocks noChangeArrowheads="1"/>
          </p:cNvSpPr>
          <p:nvPr userDrawn="1"/>
        </p:nvSpPr>
        <p:spPr bwMode="auto">
          <a:xfrm>
            <a:off x="127000" y="4865311"/>
            <a:ext cx="7658100" cy="230832"/>
          </a:xfrm>
          <a:prstGeom prst="rect">
            <a:avLst/>
          </a:prstGeom>
          <a:noFill/>
          <a:ln w="9525" algn="ctr">
            <a:noFill/>
            <a:miter lim="800000"/>
            <a:headEnd/>
            <a:tailEnd/>
          </a:ln>
          <a:effectLst/>
        </p:spPr>
        <p:txBody>
          <a:bodyPr wrap="square">
            <a:spAutoFit/>
          </a:bodyPr>
          <a:lstStyle/>
          <a:p>
            <a:pPr>
              <a:defRPr/>
            </a:pPr>
            <a:r>
              <a:rPr lang="en-US" sz="900" dirty="0" smtClean="0">
                <a:solidFill>
                  <a:srgbClr val="66A1C7">
                    <a:lumMod val="75000"/>
                  </a:srgbClr>
                </a:solidFill>
                <a:latin typeface="Arial"/>
                <a:cs typeface="Arial"/>
              </a:rPr>
              <a:t>Electric Cloud Proprietary and Confidential.</a:t>
            </a:r>
            <a:endParaRPr lang="en-US" sz="900" dirty="0">
              <a:solidFill>
                <a:srgbClr val="66A1C7">
                  <a:lumMod val="75000"/>
                </a:srgbClr>
              </a:solidFill>
              <a:latin typeface="Arial"/>
              <a:cs typeface="Arial"/>
            </a:endParaRPr>
          </a:p>
        </p:txBody>
      </p:sp>
    </p:spTree>
    <p:extLst>
      <p:ext uri="{BB962C8B-B14F-4D97-AF65-F5344CB8AC3E}">
        <p14:creationId xmlns:p14="http://schemas.microsoft.com/office/powerpoint/2010/main" val="8100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856" y="81821"/>
            <a:ext cx="8599319" cy="638508"/>
          </a:xfrm>
          <a:prstGeom prst="rect">
            <a:avLst/>
          </a:prstGeom>
        </p:spPr>
        <p:txBody>
          <a:bodyPr/>
          <a:lstStyle>
            <a:lvl1pPr>
              <a:lnSpc>
                <a:spcPct val="90000"/>
              </a:lnSpc>
              <a:defRPr/>
            </a:lvl1pPr>
          </a:lstStyle>
          <a:p>
            <a:r>
              <a:rPr lang="en-US" smtClean="0"/>
              <a:t>Click to edit Master title style</a:t>
            </a:r>
            <a:endParaRPr lang="en-US" dirty="0"/>
          </a:p>
        </p:txBody>
      </p:sp>
      <p:sp>
        <p:nvSpPr>
          <p:cNvPr id="3" name="Content Placeholder 2"/>
          <p:cNvSpPr>
            <a:spLocks noGrp="1"/>
          </p:cNvSpPr>
          <p:nvPr>
            <p:ph idx="1"/>
          </p:nvPr>
        </p:nvSpPr>
        <p:spPr>
          <a:xfrm>
            <a:off x="300840" y="1200151"/>
            <a:ext cx="838596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54721" y="4779576"/>
            <a:ext cx="2895599" cy="273844"/>
          </a:xfrm>
          <a:prstGeom prst="rect">
            <a:avLst/>
          </a:prstGeom>
        </p:spPr>
        <p:txBody>
          <a:bodyPr/>
          <a:lstStyle/>
          <a:p>
            <a:r>
              <a:rPr lang="en-US" smtClean="0"/>
              <a:t>Electric Cloud Proprietary &amp; Confidential.</a:t>
            </a:r>
            <a:endParaRPr lang="en-US" dirty="0" smtClean="0"/>
          </a:p>
        </p:txBody>
      </p:sp>
      <p:sp>
        <p:nvSpPr>
          <p:cNvPr id="6" name="Slide Number Placeholder 5"/>
          <p:cNvSpPr>
            <a:spLocks noGrp="1"/>
          </p:cNvSpPr>
          <p:nvPr>
            <p:ph type="sldNum" sz="quarter" idx="12"/>
          </p:nvPr>
        </p:nvSpPr>
        <p:spPr>
          <a:xfrm>
            <a:off x="3803077" y="4787109"/>
            <a:ext cx="1763305" cy="273844"/>
          </a:xfrm>
          <a:prstGeom prst="rect">
            <a:avLst/>
          </a:prstGeom>
        </p:spPr>
        <p:txBody>
          <a:bodyPr/>
          <a:lstStyle/>
          <a:p>
            <a:fld id="{AED83BFE-74DE-2D4A-9225-91942073BAAE}" type="slidenum">
              <a:rPr lang="en-US" smtClean="0"/>
              <a:pPr/>
              <a:t>‹#›</a:t>
            </a:fld>
            <a:endParaRPr lang="en-US" dirty="0"/>
          </a:p>
        </p:txBody>
      </p:sp>
      <p:sp>
        <p:nvSpPr>
          <p:cNvPr id="9" name="Text Placeholder 8"/>
          <p:cNvSpPr>
            <a:spLocks noGrp="1"/>
          </p:cNvSpPr>
          <p:nvPr>
            <p:ph type="body" sz="quarter" idx="13"/>
          </p:nvPr>
        </p:nvSpPr>
        <p:spPr>
          <a:xfrm>
            <a:off x="301625" y="620506"/>
            <a:ext cx="8597900" cy="232825"/>
          </a:xfrm>
          <a:prstGeom prst="rect">
            <a:avLst/>
          </a:prstGeo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smtClean="0"/>
              <a:t>Click to edit Master text styles</a:t>
            </a:r>
          </a:p>
        </p:txBody>
      </p:sp>
    </p:spTree>
    <p:extLst>
      <p:ext uri="{BB962C8B-B14F-4D97-AF65-F5344CB8AC3E}">
        <p14:creationId xmlns:p14="http://schemas.microsoft.com/office/powerpoint/2010/main" val="906053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a:gsLst>
              <a:gs pos="59000">
                <a:srgbClr val="043A65"/>
              </a:gs>
              <a:gs pos="100000">
                <a:srgbClr val="0066A4"/>
              </a:gs>
            </a:gsLst>
            <a:lin ang="21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2" name="Title 1"/>
          <p:cNvSpPr>
            <a:spLocks noGrp="1"/>
          </p:cNvSpPr>
          <p:nvPr>
            <p:ph type="title"/>
          </p:nvPr>
        </p:nvSpPr>
        <p:spPr>
          <a:xfrm>
            <a:off x="237394" y="205979"/>
            <a:ext cx="8449409" cy="857250"/>
          </a:xfrm>
        </p:spPr>
        <p:txBody>
          <a:bodyPr>
            <a:normAutofit/>
          </a:bodyPr>
          <a:lstStyle>
            <a:lvl1pPr>
              <a:defRPr sz="3000">
                <a:solidFill>
                  <a:srgbClr val="FFFFFF"/>
                </a:solidFill>
              </a:defRPr>
            </a:lvl1pPr>
          </a:lstStyle>
          <a:p>
            <a:r>
              <a:rPr lang="en-US" dirty="0" smtClean="0"/>
              <a:t>Click to edit Master title style</a:t>
            </a:r>
            <a:endParaRPr lang="en-US" dirty="0"/>
          </a:p>
        </p:txBody>
      </p:sp>
      <p:pic>
        <p:nvPicPr>
          <p:cNvPr id="7" name="Picture 6" descr="ElectricCloud_Logo_WH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1550" y="222818"/>
            <a:ext cx="1246339" cy="43597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3567220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3" y="358376"/>
            <a:ext cx="6536268" cy="423917"/>
          </a:xfrm>
        </p:spPr>
        <p:txBody>
          <a:bodyPr>
            <a:noAutofit/>
          </a:bodyPr>
          <a:lstStyle>
            <a:lvl1pPr algn="l">
              <a:spcAft>
                <a:spcPts val="600"/>
              </a:spcAft>
              <a:defRPr sz="2800" b="1">
                <a:solidFill>
                  <a:schemeClr val="tx1"/>
                </a:solidFill>
                <a:latin typeface="Verdana"/>
                <a:cs typeface="Verdana"/>
              </a:defRPr>
            </a:lvl1pPr>
          </a:lstStyle>
          <a:p>
            <a:r>
              <a:rPr lang="en-US" dirty="0" smtClean="0"/>
              <a:t>PowerPoint Slide Title</a:t>
            </a:r>
            <a:endParaRPr lang="en-US" dirty="0"/>
          </a:p>
        </p:txBody>
      </p:sp>
      <p:sp>
        <p:nvSpPr>
          <p:cNvPr id="3" name="Content Placeholder 2"/>
          <p:cNvSpPr>
            <a:spLocks noGrp="1"/>
          </p:cNvSpPr>
          <p:nvPr>
            <p:ph idx="1" hasCustomPrompt="1"/>
          </p:nvPr>
        </p:nvSpPr>
        <p:spPr>
          <a:xfrm>
            <a:off x="575736" y="1133475"/>
            <a:ext cx="8212665" cy="3172226"/>
          </a:xfrm>
        </p:spPr>
        <p:txBody>
          <a:bodyPr/>
          <a:lstStyle>
            <a:lvl1pPr>
              <a:buFont typeface="Arial"/>
              <a:buChar char="•"/>
              <a:defRPr sz="2400" b="0" baseline="0">
                <a:solidFill>
                  <a:schemeClr val="accent4"/>
                </a:solidFill>
                <a:latin typeface="Verdana"/>
                <a:cs typeface="Verdana"/>
              </a:defRPr>
            </a:lvl1pPr>
            <a:lvl2pPr>
              <a:buFont typeface="Arial"/>
              <a:buChar char="•"/>
              <a:defRPr sz="2000">
                <a:solidFill>
                  <a:schemeClr val="accent4"/>
                </a:solidFill>
                <a:latin typeface="Verdana"/>
                <a:cs typeface="Verdana"/>
              </a:defRPr>
            </a:lvl2pPr>
            <a:lvl3pPr>
              <a:buFont typeface="Arial"/>
              <a:buChar char="•"/>
              <a:defRPr sz="2000">
                <a:solidFill>
                  <a:schemeClr val="accent4"/>
                </a:solidFill>
                <a:latin typeface="Verdana"/>
                <a:cs typeface="Verdana"/>
              </a:defRPr>
            </a:lvl3pPr>
            <a:lvl4pPr>
              <a:buFont typeface="Lucida Grande"/>
              <a:buChar char="-"/>
              <a:defRPr sz="2000">
                <a:solidFill>
                  <a:schemeClr val="accent4"/>
                </a:solidFill>
                <a:latin typeface="Verdana"/>
                <a:cs typeface="Verdana"/>
              </a:defRPr>
            </a:lvl4pPr>
            <a:lvl5pPr>
              <a:buFont typeface="Lucida Grande"/>
              <a:buChar char="-"/>
              <a:defRPr>
                <a:solidFill>
                  <a:schemeClr val="accent4"/>
                </a:solidFill>
                <a:latin typeface="Verdana"/>
                <a:cs typeface="Verdana"/>
              </a:defRPr>
            </a:lvl5pPr>
          </a:lstStyle>
          <a:p>
            <a:pPr lvl="0"/>
            <a:r>
              <a:rPr lang="en-US" dirty="0" smtClean="0"/>
              <a:t>First Level</a:t>
            </a:r>
          </a:p>
          <a:p>
            <a:pPr lvl="1"/>
            <a:r>
              <a:rPr lang="en-US" dirty="0" smtClean="0">
                <a:solidFill>
                  <a:schemeClr val="accent2"/>
                </a:solidFill>
              </a:rPr>
              <a:t>Second Level</a:t>
            </a:r>
          </a:p>
          <a:p>
            <a:pPr lvl="2"/>
            <a:r>
              <a:rPr lang="en-US" dirty="0" smtClean="0">
                <a:solidFill>
                  <a:schemeClr val="accent2"/>
                </a:solidFill>
              </a:rPr>
              <a:t>Third Level</a:t>
            </a:r>
          </a:p>
          <a:p>
            <a:pPr lvl="3"/>
            <a:r>
              <a:rPr lang="en-US" dirty="0" smtClean="0">
                <a:solidFill>
                  <a:schemeClr val="accent2"/>
                </a:solidFill>
              </a:rPr>
              <a:t>Fourth Level</a:t>
            </a:r>
          </a:p>
          <a:p>
            <a:pPr lvl="4"/>
            <a:r>
              <a:rPr lang="en-US" dirty="0" smtClean="0">
                <a:solidFill>
                  <a:schemeClr val="accent2"/>
                </a:solidFill>
              </a:rPr>
              <a:t>Fifth Level</a:t>
            </a:r>
          </a:p>
          <a:p>
            <a:pPr lvl="4"/>
            <a:endParaRPr lang="en-US" dirty="0"/>
          </a:p>
        </p:txBody>
      </p:sp>
      <p:sp>
        <p:nvSpPr>
          <p:cNvPr id="6" name="Slide Number Placeholder 5"/>
          <p:cNvSpPr>
            <a:spLocks noGrp="1"/>
          </p:cNvSpPr>
          <p:nvPr>
            <p:ph type="sldNum" sz="quarter" idx="12"/>
          </p:nvPr>
        </p:nvSpPr>
        <p:spPr>
          <a:xfrm>
            <a:off x="7874002" y="4691064"/>
            <a:ext cx="999063" cy="273844"/>
          </a:xfrm>
          <a:prstGeom prst="rect">
            <a:avLst/>
          </a:prstGeom>
        </p:spPr>
        <p:txBody>
          <a:bodyPr/>
          <a:lstStyle>
            <a:lvl1pPr>
              <a:defRPr sz="1300">
                <a:solidFill>
                  <a:srgbClr val="7AC143"/>
                </a:solidFill>
                <a:latin typeface="Verdana"/>
                <a:cs typeface="Verdana"/>
              </a:defRPr>
            </a:lvl1pPr>
          </a:lstStyle>
          <a:p>
            <a:fld id="{D8A8EC9D-69D8-A24F-9C45-E95C463931F3}" type="slidenum">
              <a:rPr lang="en-US" smtClean="0"/>
              <a:pPr/>
              <a:t>‹#›</a:t>
            </a:fld>
            <a:endParaRPr lang="en-US" dirty="0"/>
          </a:p>
        </p:txBody>
      </p:sp>
      <p:pic>
        <p:nvPicPr>
          <p:cNvPr id="7" name="Picture 6" descr="SlideTop_Graphic.png"/>
          <p:cNvPicPr>
            <a:picLocks noChangeAspect="1"/>
          </p:cNvPicPr>
          <p:nvPr userDrawn="1"/>
        </p:nvPicPr>
        <p:blipFill>
          <a:blip r:embed="rId2"/>
          <a:stretch>
            <a:fillRect/>
          </a:stretch>
        </p:blipFill>
        <p:spPr>
          <a:xfrm>
            <a:off x="1374" y="-4845"/>
            <a:ext cx="9141257" cy="160025"/>
          </a:xfrm>
          <a:prstGeom prst="rect">
            <a:avLst/>
          </a:prstGeom>
        </p:spPr>
      </p:pic>
      <p:pic>
        <p:nvPicPr>
          <p:cNvPr id="9" name="Picture 8" descr="ElectricCloud_Logo_Small.png"/>
          <p:cNvPicPr>
            <a:picLocks noChangeAspect="1"/>
          </p:cNvPicPr>
          <p:nvPr userDrawn="1"/>
        </p:nvPicPr>
        <p:blipFill>
          <a:blip r:embed="rId3"/>
          <a:stretch>
            <a:fillRect/>
          </a:stretch>
        </p:blipFill>
        <p:spPr>
          <a:xfrm>
            <a:off x="7572246" y="358376"/>
            <a:ext cx="1216152" cy="423917"/>
          </a:xfrm>
          <a:prstGeom prst="rect">
            <a:avLst/>
          </a:prstGeom>
        </p:spPr>
      </p:pic>
      <p:cxnSp>
        <p:nvCxnSpPr>
          <p:cNvPr id="11" name="Straight Connector 10"/>
          <p:cNvCxnSpPr/>
          <p:nvPr userDrawn="1"/>
        </p:nvCxnSpPr>
        <p:spPr>
          <a:xfrm>
            <a:off x="0" y="990601"/>
            <a:ext cx="9142628" cy="1191"/>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8365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p:cNvSpPr>
            <a:spLocks noGrp="1"/>
          </p:cNvSpPr>
          <p:nvPr>
            <p:ph type="title"/>
          </p:nvPr>
        </p:nvSpPr>
        <p:spPr>
          <a:xfrm>
            <a:off x="310906" y="345503"/>
            <a:ext cx="8375909" cy="391962"/>
          </a:xfrm>
          <a:prstGeom prst="rect">
            <a:avLst/>
          </a:prstGeom>
        </p:spPr>
        <p:txBody>
          <a:bodyPr anchor="ctr"/>
          <a:lstStyle>
            <a:lvl1pPr algn="l">
              <a:defRPr sz="2600" b="1">
                <a:solidFill>
                  <a:schemeClr val="bg1"/>
                </a:solidFill>
                <a:effectLst>
                  <a:outerShdw blurRad="50800" dist="38100" dir="2700000" algn="tl" rotWithShape="0">
                    <a:prstClr val="black">
                      <a:alpha val="40000"/>
                    </a:prstClr>
                  </a:outerShdw>
                </a:effectLst>
                <a:latin typeface="Rockwell"/>
                <a:cs typeface="Rockwell"/>
              </a:defRPr>
            </a:lvl1pPr>
          </a:lstStyle>
          <a:p>
            <a:r>
              <a:rPr lang="en-US" dirty="0" smtClean="0"/>
              <a:t>Click to edit Master title style</a:t>
            </a:r>
            <a:endParaRPr lang="en-US" dirty="0"/>
          </a:p>
        </p:txBody>
      </p:sp>
      <p:sp>
        <p:nvSpPr>
          <p:cNvPr id="15" name="Content Placeholder 2"/>
          <p:cNvSpPr>
            <a:spLocks noGrp="1"/>
          </p:cNvSpPr>
          <p:nvPr>
            <p:ph idx="1"/>
          </p:nvPr>
        </p:nvSpPr>
        <p:spPr>
          <a:xfrm>
            <a:off x="284981" y="915745"/>
            <a:ext cx="7904571" cy="3478358"/>
          </a:xfrm>
          <a:prstGeom prst="rect">
            <a:avLst/>
          </a:prstGeom>
        </p:spPr>
        <p:txBody>
          <a:bodyPr/>
          <a:lstStyle>
            <a:lvl1pPr marL="233363" indent="-233363">
              <a:buClr>
                <a:srgbClr val="7CC04B"/>
              </a:buClr>
              <a:buFont typeface="Arial"/>
              <a:buChar char="•"/>
              <a:defRPr sz="2000">
                <a:solidFill>
                  <a:schemeClr val="tx2">
                    <a:lumMod val="75000"/>
                  </a:schemeClr>
                </a:solidFill>
              </a:defRPr>
            </a:lvl1pPr>
            <a:lvl2pPr marL="457200" indent="-228600">
              <a:buClr>
                <a:srgbClr val="7CC04B"/>
              </a:buClr>
              <a:buFont typeface="Arial"/>
              <a:buChar char="•"/>
              <a:defRPr sz="1800">
                <a:solidFill>
                  <a:srgbClr val="8C8C8C"/>
                </a:solidFill>
              </a:defRPr>
            </a:lvl2pPr>
            <a:lvl3pPr marL="635000" indent="-228600">
              <a:buClr>
                <a:srgbClr val="7CC04B"/>
              </a:buClr>
              <a:buFont typeface="Arial"/>
              <a:buChar char="•"/>
              <a:defRPr sz="1600">
                <a:solidFill>
                  <a:schemeClr val="tx1">
                    <a:lumMod val="60000"/>
                    <a:lumOff val="40000"/>
                  </a:schemeClr>
                </a:solidFill>
              </a:defRPr>
            </a:lvl3pPr>
            <a:lvl4pPr marL="800100" indent="-177800">
              <a:buClr>
                <a:srgbClr val="7CC04B"/>
              </a:buClr>
              <a:buFont typeface="Arial"/>
              <a:buChar char="•"/>
              <a:defRPr sz="1600">
                <a:solidFill>
                  <a:schemeClr val="tx1">
                    <a:lumMod val="40000"/>
                    <a:lumOff val="60000"/>
                  </a:schemeClr>
                </a:solidFill>
              </a:defRPr>
            </a:lvl4pPr>
            <a:lvl5pPr marL="977900" indent="-177800">
              <a:buClr>
                <a:srgbClr val="7CC04B"/>
              </a:buClr>
              <a:buFont typeface="Arial"/>
              <a:buChar char="•"/>
              <a:defRPr sz="1600">
                <a:solidFill>
                  <a:srgbClr val="B3B3B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7262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Rounded Rectangle 10"/>
          <p:cNvSpPr/>
          <p:nvPr userDrawn="1"/>
        </p:nvSpPr>
        <p:spPr>
          <a:xfrm>
            <a:off x="405300" y="908587"/>
            <a:ext cx="8337235" cy="4234913"/>
          </a:xfrm>
          <a:prstGeom prst="roundRect">
            <a:avLst>
              <a:gd name="adj" fmla="val 2571"/>
            </a:avLst>
          </a:prstGeom>
          <a:solidFill>
            <a:schemeClr val="bg1"/>
          </a:solidFill>
          <a:ln>
            <a:noFill/>
          </a:ln>
          <a:effectLst>
            <a:outerShdw blurRad="31750" sx="101000" sy="101000" algn="ctr" rotWithShape="0">
              <a:prstClr val="black">
                <a:alpha val="24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2" name="Rectangle 11"/>
          <p:cNvSpPr/>
          <p:nvPr userDrawn="1"/>
        </p:nvSpPr>
        <p:spPr>
          <a:xfrm>
            <a:off x="0" y="4745182"/>
            <a:ext cx="9144000" cy="4069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latin typeface="Arial"/>
            </a:endParaRPr>
          </a:p>
        </p:txBody>
      </p:sp>
      <p:pic>
        <p:nvPicPr>
          <p:cNvPr id="13" name="Picture 12" descr="Electric_Cloud_White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3469" y="4783419"/>
            <a:ext cx="922570" cy="321017"/>
          </a:xfrm>
          <a:prstGeom prst="rect">
            <a:avLst/>
          </a:prstGeom>
          <a:effectLst>
            <a:outerShdw blurRad="41275" dist="12700" dir="4380000" algn="tl" rotWithShape="0">
              <a:srgbClr val="000000">
                <a:alpha val="58000"/>
              </a:srgbClr>
            </a:outerShdw>
          </a:effectLst>
        </p:spPr>
      </p:pic>
      <p:sp>
        <p:nvSpPr>
          <p:cNvPr id="2" name="Title 1"/>
          <p:cNvSpPr>
            <a:spLocks noGrp="1"/>
          </p:cNvSpPr>
          <p:nvPr>
            <p:ph type="title"/>
          </p:nvPr>
        </p:nvSpPr>
        <p:spPr>
          <a:xfrm>
            <a:off x="310892" y="89301"/>
            <a:ext cx="8375909" cy="575497"/>
          </a:xfrm>
          <a:prstGeom prst="rect">
            <a:avLst/>
          </a:prstGeom>
        </p:spPr>
        <p:txBody>
          <a:bodyPr anchor="ctr"/>
          <a:lstStyle>
            <a:lvl1pPr algn="l">
              <a:defRPr sz="2600" b="1">
                <a:solidFill>
                  <a:schemeClr val="bg1"/>
                </a:solidFill>
                <a:effectLst>
                  <a:outerShdw blurRad="50800" dist="38100" dir="2700000" algn="tl" rotWithShape="0">
                    <a:prstClr val="black">
                      <a:alpha val="40000"/>
                    </a:prstClr>
                  </a:outerShdw>
                </a:effectLst>
                <a:latin typeface="Rockwell"/>
                <a:cs typeface="Rockwe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15167" y="1116265"/>
            <a:ext cx="7904571" cy="3478358"/>
          </a:xfrm>
          <a:prstGeom prst="rect">
            <a:avLst/>
          </a:prstGeom>
        </p:spPr>
        <p:txBody>
          <a:bodyPr/>
          <a:lstStyle>
            <a:lvl1pPr marL="342900" indent="-342900">
              <a:buClr>
                <a:srgbClr val="7CC04B"/>
              </a:buClr>
              <a:buFont typeface="Arial"/>
              <a:buChar char="•"/>
              <a:defRPr sz="2000">
                <a:solidFill>
                  <a:srgbClr val="404040"/>
                </a:solidFill>
              </a:defRPr>
            </a:lvl1pPr>
            <a:lvl2pPr marL="742950" indent="-285750">
              <a:buClr>
                <a:srgbClr val="7CC04B"/>
              </a:buClr>
              <a:buFont typeface="Arial"/>
              <a:buChar char="•"/>
              <a:defRPr sz="1800">
                <a:solidFill>
                  <a:srgbClr val="404040"/>
                </a:solidFill>
              </a:defRPr>
            </a:lvl2pPr>
            <a:lvl3pPr marL="1143000" indent="-228600">
              <a:buClr>
                <a:srgbClr val="7CC04B"/>
              </a:buClr>
              <a:buFont typeface="Arial"/>
              <a:buChar char="•"/>
              <a:defRPr sz="1600">
                <a:solidFill>
                  <a:srgbClr val="404040"/>
                </a:solidFill>
              </a:defRPr>
            </a:lvl3pPr>
            <a:lvl4pPr marL="1600200" indent="-228600">
              <a:buClr>
                <a:srgbClr val="7CC04B"/>
              </a:buClr>
              <a:buFont typeface="Arial"/>
              <a:buChar char="•"/>
              <a:defRPr sz="1600">
                <a:solidFill>
                  <a:srgbClr val="404040"/>
                </a:solidFill>
              </a:defRPr>
            </a:lvl4pPr>
            <a:lvl5pPr marL="2057400" indent="-228600">
              <a:buClr>
                <a:srgbClr val="7CC04B"/>
              </a:buClr>
              <a:buFont typeface="Arial"/>
              <a:buChar char="•"/>
              <a:defRPr sz="1600">
                <a:solidFill>
                  <a:srgbClr val="40404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831" y="4820670"/>
            <a:ext cx="2895600" cy="273844"/>
          </a:xfrm>
          <a:prstGeom prst="rect">
            <a:avLst/>
          </a:prstGeom>
        </p:spPr>
        <p:txBody>
          <a:bodyPr/>
          <a:lstStyle>
            <a:lvl1pPr algn="l">
              <a:defRPr sz="1100">
                <a:solidFill>
                  <a:schemeClr val="bg1"/>
                </a:solidFill>
              </a:defRPr>
            </a:lvl1pPr>
          </a:lstStyle>
          <a:p>
            <a:r>
              <a:rPr lang="en-US" smtClean="0">
                <a:solidFill>
                  <a:prstClr val="white"/>
                </a:solidFill>
                <a:latin typeface="Arial"/>
              </a:rPr>
              <a:t>Electric Cloud Proprietary &amp; Confidential.</a:t>
            </a:r>
            <a:endParaRPr lang="en-US" dirty="0">
              <a:solidFill>
                <a:prstClr val="white"/>
              </a:solidFill>
              <a:latin typeface="Arial"/>
            </a:endParaRPr>
          </a:p>
        </p:txBody>
      </p:sp>
      <p:sp>
        <p:nvSpPr>
          <p:cNvPr id="6" name="Slide Number Placeholder 5"/>
          <p:cNvSpPr>
            <a:spLocks noGrp="1"/>
          </p:cNvSpPr>
          <p:nvPr>
            <p:ph type="sldNum" sz="quarter" idx="12"/>
          </p:nvPr>
        </p:nvSpPr>
        <p:spPr>
          <a:xfrm>
            <a:off x="3617913" y="4825631"/>
            <a:ext cx="2133600" cy="273844"/>
          </a:xfrm>
          <a:prstGeom prst="rect">
            <a:avLst/>
          </a:prstGeom>
        </p:spPr>
        <p:txBody>
          <a:bodyPr/>
          <a:lstStyle>
            <a:lvl1pPr algn="ctr">
              <a:defRPr sz="1100">
                <a:solidFill>
                  <a:srgbClr val="FFFFFF"/>
                </a:solidFill>
              </a:defRPr>
            </a:lvl1pPr>
          </a:lstStyle>
          <a:p>
            <a:fld id="{7D29433B-9B30-7A4E-B263-B475EBEBCA27}" type="slidenum">
              <a:rPr lang="en-US" smtClean="0">
                <a:latin typeface="Arial"/>
              </a:rPr>
              <a:pPr/>
              <a:t>‹#›</a:t>
            </a:fld>
            <a:endParaRPr lang="en-US" dirty="0">
              <a:latin typeface="Arial"/>
            </a:endParaRPr>
          </a:p>
        </p:txBody>
      </p:sp>
      <p:sp>
        <p:nvSpPr>
          <p:cNvPr id="10" name="Content Placeholder 9"/>
          <p:cNvSpPr>
            <a:spLocks noGrp="1"/>
          </p:cNvSpPr>
          <p:nvPr>
            <p:ph sz="quarter" idx="13"/>
          </p:nvPr>
        </p:nvSpPr>
        <p:spPr>
          <a:xfrm>
            <a:off x="311150" y="634602"/>
            <a:ext cx="8375650" cy="308022"/>
          </a:xfrm>
          <a:prstGeom prst="rect">
            <a:avLst/>
          </a:prstGeom>
        </p:spPr>
        <p:txBody>
          <a:bodyPr vert="horz"/>
          <a:lstStyle>
            <a:lvl1pPr marL="0" indent="0">
              <a:buNone/>
              <a:defRPr sz="1600" b="1">
                <a:solidFill>
                  <a:srgbClr val="66A1C7"/>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2663903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908" y="89309"/>
            <a:ext cx="8375909" cy="575497"/>
          </a:xfrm>
          <a:prstGeom prst="rect">
            <a:avLst/>
          </a:prstGeom>
        </p:spPr>
        <p:txBody>
          <a:bodyPr anchor="ctr"/>
          <a:lstStyle>
            <a:lvl1pPr algn="l">
              <a:defRPr sz="2600" b="1">
                <a:solidFill>
                  <a:schemeClr val="bg1"/>
                </a:solidFill>
                <a:effectLst>
                  <a:outerShdw blurRad="50800" dist="38100" dir="2700000" algn="tl" rotWithShape="0">
                    <a:prstClr val="black">
                      <a:alpha val="40000"/>
                    </a:prstClr>
                  </a:outerShdw>
                </a:effectLst>
                <a:latin typeface="+mn-lt"/>
                <a:cs typeface="Rockwe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664" y="1116266"/>
            <a:ext cx="8172074" cy="3558129"/>
          </a:xfrm>
          <a:prstGeom prst="rect">
            <a:avLst/>
          </a:prstGeom>
        </p:spPr>
        <p:txBody>
          <a:bodyPr/>
          <a:lstStyle>
            <a:lvl1pPr marL="0" indent="0">
              <a:buClr>
                <a:schemeClr val="accent5"/>
              </a:buClr>
              <a:buFontTx/>
              <a:buNone/>
              <a:defRPr sz="2000">
                <a:solidFill>
                  <a:srgbClr val="404040"/>
                </a:solidFill>
              </a:defRPr>
            </a:lvl1pPr>
            <a:lvl2pPr marL="742950" indent="-285750">
              <a:buClr>
                <a:schemeClr val="accent5"/>
              </a:buClr>
              <a:buFont typeface="Arial"/>
              <a:buChar char="•"/>
              <a:defRPr sz="1800">
                <a:solidFill>
                  <a:srgbClr val="404040"/>
                </a:solidFill>
              </a:defRPr>
            </a:lvl2pPr>
            <a:lvl3pPr marL="1143000" indent="-228600">
              <a:buClr>
                <a:schemeClr val="accent5"/>
              </a:buClr>
              <a:buFont typeface="Arial"/>
              <a:buChar char="•"/>
              <a:defRPr sz="1600">
                <a:solidFill>
                  <a:srgbClr val="404040"/>
                </a:solidFill>
              </a:defRPr>
            </a:lvl3pPr>
            <a:lvl4pPr marL="1600200" indent="-228600">
              <a:buClr>
                <a:schemeClr val="accent5"/>
              </a:buClr>
              <a:buFont typeface="Arial"/>
              <a:buChar char="•"/>
              <a:defRPr sz="1600">
                <a:solidFill>
                  <a:srgbClr val="404040"/>
                </a:solidFill>
              </a:defRPr>
            </a:lvl4pPr>
            <a:lvl5pPr marL="2057400" indent="-228600">
              <a:buClr>
                <a:schemeClr val="accent5"/>
              </a:buClr>
              <a:buFont typeface="Arial"/>
              <a:buChar char="•"/>
              <a:defRPr sz="1600">
                <a:solidFill>
                  <a:srgbClr val="40404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3"/>
          </p:nvPr>
        </p:nvSpPr>
        <p:spPr>
          <a:xfrm>
            <a:off x="311150" y="564049"/>
            <a:ext cx="8375650" cy="308022"/>
          </a:xfrm>
          <a:prstGeom prst="rect">
            <a:avLst/>
          </a:prstGeom>
        </p:spPr>
        <p:txBody>
          <a:bodyPr vert="horz"/>
          <a:lstStyle>
            <a:lvl1pPr marL="0" indent="0">
              <a:buNone/>
              <a:defRPr sz="1600" b="0">
                <a:solidFill>
                  <a:srgbClr val="FFFFFF"/>
                </a:solidFill>
                <a:effectLst>
                  <a:outerShdw blurRad="50800" dist="38100" dir="2700000" algn="tl"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13" name="Slide Number Placeholder 3"/>
          <p:cNvSpPr>
            <a:spLocks noGrp="1"/>
          </p:cNvSpPr>
          <p:nvPr>
            <p:ph type="sldNum" sz="quarter" idx="4"/>
          </p:nvPr>
        </p:nvSpPr>
        <p:spPr>
          <a:xfrm>
            <a:off x="347663" y="4717266"/>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35E2F9D-F9DD-284E-B8F3-DEA11EC79815}" type="slidenum">
              <a:rPr lang="en-US">
                <a:solidFill>
                  <a:srgbClr val="404040">
                    <a:tint val="75000"/>
                  </a:srgbClr>
                </a:solidFill>
              </a:rPr>
              <a:pPr/>
              <a:t>‹#›</a:t>
            </a:fld>
            <a:endParaRPr lang="en-US">
              <a:solidFill>
                <a:srgbClr val="404040">
                  <a:tint val="75000"/>
                </a:srgbClr>
              </a:solidFill>
            </a:endParaRPr>
          </a:p>
        </p:txBody>
      </p:sp>
    </p:spTree>
    <p:extLst>
      <p:ext uri="{BB962C8B-B14F-4D97-AF65-F5344CB8AC3E}">
        <p14:creationId xmlns:p14="http://schemas.microsoft.com/office/powerpoint/2010/main" val="199546029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 y="102870"/>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620792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611157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6747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147270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4" name="Title 1"/>
          <p:cNvSpPr>
            <a:spLocks noGrp="1"/>
          </p:cNvSpPr>
          <p:nvPr>
            <p:ph type="title"/>
          </p:nvPr>
        </p:nvSpPr>
        <p:spPr>
          <a:xfrm>
            <a:off x="310920" y="345503"/>
            <a:ext cx="8375909" cy="391962"/>
          </a:xfrm>
          <a:prstGeom prst="rect">
            <a:avLst/>
          </a:prstGeom>
        </p:spPr>
        <p:txBody>
          <a:bodyPr anchor="ctr"/>
          <a:lstStyle>
            <a:lvl1pPr algn="l">
              <a:defRPr sz="2600" b="1">
                <a:solidFill>
                  <a:schemeClr val="bg1"/>
                </a:solidFill>
                <a:effectLst>
                  <a:outerShdw blurRad="50800" dist="38100" dir="2700000" algn="tl" rotWithShape="0">
                    <a:prstClr val="black">
                      <a:alpha val="40000"/>
                    </a:prstClr>
                  </a:outerShdw>
                </a:effectLst>
                <a:latin typeface="Rockwell"/>
                <a:cs typeface="Rockwell"/>
              </a:defRPr>
            </a:lvl1pPr>
          </a:lstStyle>
          <a:p>
            <a:r>
              <a:rPr lang="en-US" dirty="0" smtClean="0"/>
              <a:t>Click to edit Master title style</a:t>
            </a:r>
            <a:endParaRPr lang="en-US" dirty="0"/>
          </a:p>
        </p:txBody>
      </p:sp>
      <p:sp>
        <p:nvSpPr>
          <p:cNvPr id="15" name="Content Placeholder 2"/>
          <p:cNvSpPr>
            <a:spLocks noGrp="1"/>
          </p:cNvSpPr>
          <p:nvPr>
            <p:ph idx="1"/>
          </p:nvPr>
        </p:nvSpPr>
        <p:spPr>
          <a:xfrm>
            <a:off x="284995" y="915745"/>
            <a:ext cx="7904571" cy="3478358"/>
          </a:xfrm>
          <a:prstGeom prst="rect">
            <a:avLst/>
          </a:prstGeom>
        </p:spPr>
        <p:txBody>
          <a:bodyPr/>
          <a:lstStyle>
            <a:lvl1pPr marL="233363" indent="-233363">
              <a:buClr>
                <a:srgbClr val="7CC04B"/>
              </a:buClr>
              <a:buFont typeface="Arial"/>
              <a:buChar char="•"/>
              <a:defRPr sz="2000">
                <a:solidFill>
                  <a:schemeClr val="tx2">
                    <a:lumMod val="75000"/>
                  </a:schemeClr>
                </a:solidFill>
              </a:defRPr>
            </a:lvl1pPr>
            <a:lvl2pPr marL="457200" indent="-228600">
              <a:buClr>
                <a:srgbClr val="7CC04B"/>
              </a:buClr>
              <a:buFont typeface="Arial"/>
              <a:buChar char="•"/>
              <a:defRPr sz="1800">
                <a:solidFill>
                  <a:srgbClr val="8C8C8C"/>
                </a:solidFill>
              </a:defRPr>
            </a:lvl2pPr>
            <a:lvl3pPr marL="635000" indent="-228600">
              <a:buClr>
                <a:srgbClr val="7CC04B"/>
              </a:buClr>
              <a:buFont typeface="Arial"/>
              <a:buChar char="•"/>
              <a:defRPr sz="1600">
                <a:solidFill>
                  <a:schemeClr val="tx1">
                    <a:lumMod val="60000"/>
                    <a:lumOff val="40000"/>
                  </a:schemeClr>
                </a:solidFill>
              </a:defRPr>
            </a:lvl3pPr>
            <a:lvl4pPr marL="800100" indent="-177800">
              <a:buClr>
                <a:srgbClr val="7CC04B"/>
              </a:buClr>
              <a:buFont typeface="Arial"/>
              <a:buChar char="•"/>
              <a:defRPr sz="1600">
                <a:solidFill>
                  <a:schemeClr val="tx1">
                    <a:lumMod val="40000"/>
                    <a:lumOff val="60000"/>
                  </a:schemeClr>
                </a:solidFill>
              </a:defRPr>
            </a:lvl4pPr>
            <a:lvl5pPr marL="977900" indent="-177800">
              <a:buClr>
                <a:srgbClr val="7CC04B"/>
              </a:buClr>
              <a:buFont typeface="Arial"/>
              <a:buChar char="•"/>
              <a:defRPr sz="1600">
                <a:solidFill>
                  <a:srgbClr val="B3B3B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88371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331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930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626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04941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0016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83354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2378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856" y="81821"/>
            <a:ext cx="8599319" cy="638508"/>
          </a:xfrm>
          <a:prstGeom prst="rect">
            <a:avLst/>
          </a:prstGeom>
        </p:spPr>
        <p:txBody>
          <a:bodyPr/>
          <a:lstStyle>
            <a:lvl1pPr>
              <a:lnSpc>
                <a:spcPct val="90000"/>
              </a:lnSpc>
              <a:defRPr/>
            </a:lvl1pPr>
          </a:lstStyle>
          <a:p>
            <a:r>
              <a:rPr lang="en-US" smtClean="0"/>
              <a:t>Click to edit Master title style</a:t>
            </a:r>
            <a:endParaRPr lang="en-US" dirty="0"/>
          </a:p>
        </p:txBody>
      </p:sp>
      <p:sp>
        <p:nvSpPr>
          <p:cNvPr id="3" name="Content Placeholder 2"/>
          <p:cNvSpPr>
            <a:spLocks noGrp="1"/>
          </p:cNvSpPr>
          <p:nvPr>
            <p:ph idx="1"/>
          </p:nvPr>
        </p:nvSpPr>
        <p:spPr>
          <a:xfrm>
            <a:off x="300840" y="1200151"/>
            <a:ext cx="838596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54721" y="4779576"/>
            <a:ext cx="2895599" cy="273844"/>
          </a:xfrm>
          <a:prstGeom prst="rect">
            <a:avLst/>
          </a:prstGeom>
        </p:spPr>
        <p:txBody>
          <a:bodyPr/>
          <a:lstStyle/>
          <a:p>
            <a:r>
              <a:rPr lang="en-US" smtClean="0"/>
              <a:t>Electric Cloud Proprietary &amp; Confidential.</a:t>
            </a:r>
            <a:endParaRPr lang="en-US" dirty="0" smtClean="0"/>
          </a:p>
        </p:txBody>
      </p:sp>
      <p:sp>
        <p:nvSpPr>
          <p:cNvPr id="6" name="Slide Number Placeholder 5"/>
          <p:cNvSpPr>
            <a:spLocks noGrp="1"/>
          </p:cNvSpPr>
          <p:nvPr>
            <p:ph type="sldNum" sz="quarter" idx="12"/>
          </p:nvPr>
        </p:nvSpPr>
        <p:spPr>
          <a:xfrm>
            <a:off x="3803077" y="4787109"/>
            <a:ext cx="1763305" cy="273844"/>
          </a:xfrm>
          <a:prstGeom prst="rect">
            <a:avLst/>
          </a:prstGeom>
        </p:spPr>
        <p:txBody>
          <a:bodyPr/>
          <a:lstStyle/>
          <a:p>
            <a:fld id="{AED83BFE-74DE-2D4A-9225-91942073BAAE}" type="slidenum">
              <a:rPr lang="en-US" smtClean="0"/>
              <a:pPr/>
              <a:t>‹#›</a:t>
            </a:fld>
            <a:endParaRPr lang="en-US" dirty="0"/>
          </a:p>
        </p:txBody>
      </p:sp>
      <p:sp>
        <p:nvSpPr>
          <p:cNvPr id="9" name="Text Placeholder 8"/>
          <p:cNvSpPr>
            <a:spLocks noGrp="1"/>
          </p:cNvSpPr>
          <p:nvPr>
            <p:ph type="body" sz="quarter" idx="13"/>
          </p:nvPr>
        </p:nvSpPr>
        <p:spPr>
          <a:xfrm>
            <a:off x="301625" y="620506"/>
            <a:ext cx="8597900" cy="232825"/>
          </a:xfrm>
          <a:prstGeom prst="rect">
            <a:avLst/>
          </a:prstGeo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smtClean="0"/>
              <a:t>Click to edit Master text styles</a:t>
            </a:r>
          </a:p>
        </p:txBody>
      </p:sp>
    </p:spTree>
    <p:extLst>
      <p:ext uri="{BB962C8B-B14F-4D97-AF65-F5344CB8AC3E}">
        <p14:creationId xmlns:p14="http://schemas.microsoft.com/office/powerpoint/2010/main" val="9060532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1086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37244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181364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p:nvPicPr>
        <p:blipFill>
          <a:blip r:embed="rId2"/>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868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viderslide Blue">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61179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slide Teal">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4087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slide Orange">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8382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893465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Dividerslide Black">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55389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Dividerslide Dark Grey">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15109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856" y="81821"/>
            <a:ext cx="8599319" cy="63850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00840" y="1200151"/>
            <a:ext cx="838596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C2C1A0D4-0592-FF4F-885C-13A679892199}" type="datetimeFigureOut">
              <a:rPr lang="en-US" smtClean="0"/>
              <a:pPr/>
              <a:t>10/20/2014</a:t>
            </a:fld>
            <a:endParaRPr lang="en-US"/>
          </a:p>
        </p:txBody>
      </p:sp>
      <p:sp>
        <p:nvSpPr>
          <p:cNvPr id="5" name="Footer Placeholder 4"/>
          <p:cNvSpPr>
            <a:spLocks noGrp="1"/>
          </p:cNvSpPr>
          <p:nvPr>
            <p:ph type="ftr" sz="quarter" idx="11"/>
          </p:nvPr>
        </p:nvSpPr>
        <p:spPr>
          <a:xfrm>
            <a:off x="54721" y="4779576"/>
            <a:ext cx="2895599"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803077" y="4787109"/>
            <a:ext cx="1763305" cy="273844"/>
          </a:xfrm>
          <a:prstGeom prst="rect">
            <a:avLst/>
          </a:prstGeom>
        </p:spPr>
        <p:txBody>
          <a:bodyPr/>
          <a:lstStyle/>
          <a:p>
            <a:fld id="{FA73A4E1-F52D-0143-96BF-572F8F29CF1D}" type="slidenum">
              <a:rPr lang="en-US" smtClean="0"/>
              <a:pPr/>
              <a:t>‹#›</a:t>
            </a:fld>
            <a:endParaRPr lang="en-US"/>
          </a:p>
        </p:txBody>
      </p:sp>
    </p:spTree>
    <p:extLst>
      <p:ext uri="{BB962C8B-B14F-4D97-AF65-F5344CB8AC3E}">
        <p14:creationId xmlns:p14="http://schemas.microsoft.com/office/powerpoint/2010/main" val="422908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15582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Dividerslide Light Grey">
    <p:spTree>
      <p:nvGrpSpPr>
        <p:cNvPr id="1" name=""/>
        <p:cNvGrpSpPr/>
        <p:nvPr/>
      </p:nvGrpSpPr>
      <p:grpSpPr>
        <a:xfrm>
          <a:off x="0" y="0"/>
          <a:ext cx="0" cy="0"/>
          <a:chOff x="0" y="0"/>
          <a:chExt cx="0" cy="0"/>
        </a:xfrm>
      </p:grpSpPr>
      <p:sp>
        <p:nvSpPr>
          <p:cNvPr id="7" name="Rechteck 6"/>
          <p:cNvSpPr/>
          <p:nvPr/>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p:nvPicPr>
        <p:blipFill>
          <a:blip r:embed="rId4"/>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049672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End - Thank You">
    <p:spTree>
      <p:nvGrpSpPr>
        <p:cNvPr id="1" name=""/>
        <p:cNvGrpSpPr/>
        <p:nvPr/>
      </p:nvGrpSpPr>
      <p:grpSpPr>
        <a:xfrm>
          <a:off x="0" y="0"/>
          <a:ext cx="0" cy="0"/>
          <a:chOff x="0" y="0"/>
          <a:chExt cx="0" cy="0"/>
        </a:xfrm>
      </p:grpSpPr>
      <p:sp>
        <p:nvSpPr>
          <p:cNvPr id="8" name="Rechteck 7"/>
          <p:cNvSpPr/>
          <p:nvPr/>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err="1" smtClean="0">
                <a:solidFill>
                  <a:schemeClr val="accent1"/>
                </a:solidFill>
              </a:rPr>
              <a:t>Thank</a:t>
            </a:r>
            <a:r>
              <a:rPr lang="de-DE" sz="2800" dirty="0" smtClean="0">
                <a:solidFill>
                  <a:schemeClr val="accent1"/>
                </a:solidFill>
              </a:rPr>
              <a:t> </a:t>
            </a:r>
            <a:r>
              <a:rPr lang="de-DE" sz="2800" dirty="0" err="1" smtClean="0">
                <a:solidFill>
                  <a:schemeClr val="accent1"/>
                </a:solidFill>
              </a:rPr>
              <a:t>you</a:t>
            </a:r>
            <a:r>
              <a:rPr lang="de-DE" sz="2800" dirty="0" smtClean="0">
                <a:solidFill>
                  <a:schemeClr val="accent1"/>
                </a:solidFill>
              </a:rPr>
              <a:t>!</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31" name="Textfeld 30"/>
          <p:cNvSpPr txBox="1"/>
          <p:nvPr/>
        </p:nvSpPr>
        <p:spPr bwMode="gray">
          <a:xfrm>
            <a:off x="317092"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32" name="Textfeld 31"/>
          <p:cNvSpPr txBox="1"/>
          <p:nvPr/>
        </p:nvSpPr>
        <p:spPr bwMode="gray">
          <a:xfrm>
            <a:off x="317091"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1" name="Picture 10"/>
          <p:cNvPicPr>
            <a:picLocks noChangeAspect="1"/>
          </p:cNvPicPr>
          <p:nvPr/>
        </p:nvPicPr>
        <p:blipFill>
          <a:blip r:embed="rId2"/>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162237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End - QA">
    <p:spTree>
      <p:nvGrpSpPr>
        <p:cNvPr id="1" name=""/>
        <p:cNvGrpSpPr/>
        <p:nvPr/>
      </p:nvGrpSpPr>
      <p:grpSpPr>
        <a:xfrm>
          <a:off x="0" y="0"/>
          <a:ext cx="0" cy="0"/>
          <a:chOff x="0" y="0"/>
          <a:chExt cx="0" cy="0"/>
        </a:xfrm>
      </p:grpSpPr>
      <p:sp>
        <p:nvSpPr>
          <p:cNvPr id="8" name="Rechteck 7"/>
          <p:cNvSpPr/>
          <p:nvPr/>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smtClean="0">
                <a:solidFill>
                  <a:schemeClr val="accent1"/>
                </a:solidFill>
              </a:rPr>
              <a:t>Q&amp;A</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p:nvSpPr>
        <p:spPr bwMode="gray">
          <a:xfrm>
            <a:off x="317092"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p:nvSpPr>
        <p:spPr bwMode="gray">
          <a:xfrm>
            <a:off x="317091"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4" name="Picture 13"/>
          <p:cNvPicPr>
            <a:picLocks noChangeAspect="1"/>
          </p:cNvPicPr>
          <p:nvPr/>
        </p:nvPicPr>
        <p:blipFill>
          <a:blip r:embed="rId2"/>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5866153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856" y="81821"/>
            <a:ext cx="8599319" cy="638508"/>
          </a:xfrm>
          <a:prstGeom prst="rect">
            <a:avLst/>
          </a:prstGeom>
        </p:spPr>
        <p:txBody>
          <a:bodyPr/>
          <a:lstStyle>
            <a:lvl1pPr>
              <a:lnSpc>
                <a:spcPct val="90000"/>
              </a:lnSpc>
              <a:defRPr/>
            </a:lvl1pPr>
          </a:lstStyle>
          <a:p>
            <a:r>
              <a:rPr lang="en-US" smtClean="0"/>
              <a:t>Click to edit Master title style</a:t>
            </a:r>
            <a:endParaRPr lang="en-US" dirty="0"/>
          </a:p>
        </p:txBody>
      </p:sp>
      <p:sp>
        <p:nvSpPr>
          <p:cNvPr id="3" name="Content Placeholder 2"/>
          <p:cNvSpPr>
            <a:spLocks noGrp="1"/>
          </p:cNvSpPr>
          <p:nvPr>
            <p:ph idx="1"/>
          </p:nvPr>
        </p:nvSpPr>
        <p:spPr>
          <a:xfrm>
            <a:off x="300840" y="1200151"/>
            <a:ext cx="838596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54721" y="4779576"/>
            <a:ext cx="2895599" cy="273844"/>
          </a:xfrm>
          <a:prstGeom prst="rect">
            <a:avLst/>
          </a:prstGeom>
        </p:spPr>
        <p:txBody>
          <a:bodyPr/>
          <a:lstStyle/>
          <a:p>
            <a:r>
              <a:rPr lang="en-US" smtClean="0"/>
              <a:t>Electric Cloud Proprietary &amp; Confidential.</a:t>
            </a:r>
            <a:endParaRPr lang="en-US" dirty="0" smtClean="0"/>
          </a:p>
        </p:txBody>
      </p:sp>
      <p:sp>
        <p:nvSpPr>
          <p:cNvPr id="6" name="Slide Number Placeholder 5"/>
          <p:cNvSpPr>
            <a:spLocks noGrp="1"/>
          </p:cNvSpPr>
          <p:nvPr>
            <p:ph type="sldNum" sz="quarter" idx="12"/>
          </p:nvPr>
        </p:nvSpPr>
        <p:spPr>
          <a:xfrm>
            <a:off x="3803077" y="4787109"/>
            <a:ext cx="1763305" cy="273844"/>
          </a:xfrm>
          <a:prstGeom prst="rect">
            <a:avLst/>
          </a:prstGeom>
        </p:spPr>
        <p:txBody>
          <a:bodyPr/>
          <a:lstStyle/>
          <a:p>
            <a:fld id="{AED83BFE-74DE-2D4A-9225-91942073BAAE}" type="slidenum">
              <a:rPr lang="en-US" smtClean="0"/>
              <a:pPr/>
              <a:t>‹#›</a:t>
            </a:fld>
            <a:endParaRPr lang="en-US" dirty="0"/>
          </a:p>
        </p:txBody>
      </p:sp>
      <p:sp>
        <p:nvSpPr>
          <p:cNvPr id="9" name="Text Placeholder 8"/>
          <p:cNvSpPr>
            <a:spLocks noGrp="1"/>
          </p:cNvSpPr>
          <p:nvPr>
            <p:ph type="body" sz="quarter" idx="13"/>
          </p:nvPr>
        </p:nvSpPr>
        <p:spPr>
          <a:xfrm>
            <a:off x="301625" y="620506"/>
            <a:ext cx="8597900" cy="232825"/>
          </a:xfrm>
          <a:prstGeom prst="rect">
            <a:avLst/>
          </a:prstGeo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smtClean="0"/>
              <a:t>Click to edit Master text styles</a:t>
            </a:r>
          </a:p>
        </p:txBody>
      </p:sp>
    </p:spTree>
    <p:extLst>
      <p:ext uri="{BB962C8B-B14F-4D97-AF65-F5344CB8AC3E}">
        <p14:creationId xmlns:p14="http://schemas.microsoft.com/office/powerpoint/2010/main" val="90605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70848" y="1818694"/>
            <a:ext cx="7908925" cy="1656159"/>
          </a:xfrm>
          <a:prstGeom prst="rect">
            <a:avLst/>
          </a:prstGeom>
        </p:spPr>
        <p:txBody>
          <a:bodyPr vert="horz" anchor="ctr"/>
          <a:lstStyle>
            <a:lvl1pPr marL="0" indent="0" algn="ctr">
              <a:buNone/>
              <a:defRPr sz="2200">
                <a:solidFill>
                  <a:srgbClr val="404040"/>
                </a:solidFill>
                <a:latin typeface="Rockwell"/>
                <a:cs typeface="Rockwell"/>
              </a:defRPr>
            </a:lvl1pPr>
            <a:lvl2pPr marL="457200" indent="0">
              <a:buNone/>
              <a:defRPr sz="2200">
                <a:latin typeface="Rockwell"/>
                <a:cs typeface="Rockwell"/>
              </a:defRPr>
            </a:lvl2pPr>
            <a:lvl3pPr marL="914400" indent="0">
              <a:buNone/>
              <a:defRPr sz="2200">
                <a:latin typeface="Rockwell"/>
                <a:cs typeface="Rockwell"/>
              </a:defRPr>
            </a:lvl3pPr>
            <a:lvl4pPr marL="1371600" indent="0">
              <a:buNone/>
              <a:defRPr sz="2200">
                <a:latin typeface="Rockwell"/>
                <a:cs typeface="Rockwell"/>
              </a:defRPr>
            </a:lvl4pPr>
            <a:lvl5pPr marL="1828800" indent="0">
              <a:buNone/>
              <a:defRPr sz="2200">
                <a:latin typeface="Rockwell"/>
                <a:cs typeface="Rockwell"/>
              </a:defRPr>
            </a:lvl5pPr>
          </a:lstStyle>
          <a:p>
            <a:pPr lvl="0"/>
            <a:r>
              <a:rPr lang="en-US" dirty="0" smtClean="0"/>
              <a:t>Click to edit Master text styles</a:t>
            </a:r>
          </a:p>
        </p:txBody>
      </p:sp>
      <p:sp>
        <p:nvSpPr>
          <p:cNvPr id="5" name="Text Placeholder 4"/>
          <p:cNvSpPr>
            <a:spLocks noGrp="1"/>
          </p:cNvSpPr>
          <p:nvPr>
            <p:ph type="body" sz="quarter" idx="11"/>
          </p:nvPr>
        </p:nvSpPr>
        <p:spPr>
          <a:xfrm>
            <a:off x="771537" y="3501761"/>
            <a:ext cx="7908925" cy="262469"/>
          </a:xfrm>
          <a:prstGeom prst="rect">
            <a:avLst/>
          </a:prstGeom>
        </p:spPr>
        <p:txBody>
          <a:bodyPr vert="horz"/>
          <a:lstStyle>
            <a:lvl1pPr marL="0" indent="0" algn="r">
              <a:buNone/>
              <a:defRPr sz="1400">
                <a:solidFill>
                  <a:srgbClr val="7CC04B"/>
                </a:solidFill>
                <a:latin typeface="Arial"/>
                <a:cs typeface="Arial"/>
              </a:defRPr>
            </a:lvl1pPr>
            <a:lvl2pPr>
              <a:defRPr sz="1400">
                <a:solidFill>
                  <a:srgbClr val="7CC04B"/>
                </a:solidFill>
                <a:latin typeface="Arial"/>
                <a:cs typeface="Arial"/>
              </a:defRPr>
            </a:lvl2pPr>
            <a:lvl3pPr>
              <a:defRPr sz="1400">
                <a:solidFill>
                  <a:srgbClr val="7CC04B"/>
                </a:solidFill>
                <a:latin typeface="Arial"/>
                <a:cs typeface="Arial"/>
              </a:defRPr>
            </a:lvl3pPr>
            <a:lvl4pPr>
              <a:defRPr sz="1400">
                <a:solidFill>
                  <a:srgbClr val="7CC04B"/>
                </a:solidFill>
                <a:latin typeface="Arial"/>
                <a:cs typeface="Arial"/>
              </a:defRPr>
            </a:lvl4pPr>
            <a:lvl5pPr>
              <a:defRPr sz="1400">
                <a:solidFill>
                  <a:srgbClr val="7CC04B"/>
                </a:solidFill>
                <a:latin typeface="Arial"/>
                <a:cs typeface="Arial"/>
              </a:defRPr>
            </a:lvl5pPr>
          </a:lstStyle>
          <a:p>
            <a:pPr lvl="0"/>
            <a:r>
              <a:rPr lang="en-US" dirty="0" smtClean="0"/>
              <a:t>Click to edit Master text styles</a:t>
            </a:r>
          </a:p>
        </p:txBody>
      </p:sp>
    </p:spTree>
    <p:extLst>
      <p:ext uri="{BB962C8B-B14F-4D97-AF65-F5344CB8AC3E}">
        <p14:creationId xmlns:p14="http://schemas.microsoft.com/office/powerpoint/2010/main" val="170597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los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276990" y="1202496"/>
            <a:ext cx="8181237" cy="560711"/>
          </a:xfrm>
          <a:prstGeom prst="rect">
            <a:avLst/>
          </a:prstGeom>
        </p:spPr>
        <p:txBody>
          <a:bodyPr/>
          <a:lstStyle>
            <a:lvl1pPr marL="0" indent="0" algn="l">
              <a:buFont typeface="Arial"/>
              <a:buNone/>
              <a:defRPr sz="3200" b="1">
                <a:solidFill>
                  <a:schemeClr val="bg1"/>
                </a:solidFill>
                <a:effectLst>
                  <a:outerShdw blurRad="50800" dist="38100" dir="2700000" algn="tl" rotWithShape="0">
                    <a:prstClr val="black">
                      <a:alpha val="40000"/>
                    </a:prstClr>
                  </a:outerShdw>
                </a:effectLst>
                <a:latin typeface="Rockwell"/>
                <a:cs typeface="Rockwe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6987" y="1702411"/>
            <a:ext cx="4735391" cy="1314450"/>
          </a:xfrm>
          <a:prstGeom prst="rect">
            <a:avLst/>
          </a:prstGeom>
        </p:spPr>
        <p:txBody>
          <a:bodyPr/>
          <a:lstStyle>
            <a:lvl1pPr marL="0" indent="0" algn="l">
              <a:buNone/>
              <a:defRPr sz="1600">
                <a:solidFill>
                  <a:srgbClr val="66A1C7"/>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9833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6" name="Slide Number Placeholder 5"/>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9" name="Text Placeholder 8"/>
          <p:cNvSpPr>
            <a:spLocks noGrp="1"/>
          </p:cNvSpPr>
          <p:nvPr>
            <p:ph type="body" sz="quarter" idx="13"/>
          </p:nvPr>
        </p:nvSpPr>
        <p:spPr>
          <a:xfrm>
            <a:off x="301625" y="620506"/>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88017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8.xml"/><Relationship Id="rId5" Type="http://schemas.openxmlformats.org/officeDocument/2006/relationships/image" Target="../media/image4.png"/><Relationship Id="rId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theme" Target="../theme/theme5.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8.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761486"/>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0" y="14"/>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endParaRPr>
          </a:p>
        </p:txBody>
      </p:sp>
      <p:pic>
        <p:nvPicPr>
          <p:cNvPr id="12" name="Picture 11" descr="Electric_Cloud_blue_logo.png"/>
          <p:cNvPicPr>
            <a:picLocks/>
          </p:cNvPicPr>
          <p:nvPr/>
        </p:nvPicPr>
        <p:blipFill>
          <a:blip r:embed="rId8">
            <a:extLst>
              <a:ext uri="{28A0092B-C50C-407E-A947-70E740481C1C}">
                <a14:useLocalDpi xmlns:a14="http://schemas.microsoft.com/office/drawing/2010/main" val="0"/>
              </a:ext>
            </a:extLst>
          </a:blip>
          <a:stretch>
            <a:fillRect/>
          </a:stretch>
        </p:blipFill>
        <p:spPr>
          <a:xfrm>
            <a:off x="8217312" y="4701762"/>
            <a:ext cx="788368" cy="374904"/>
          </a:xfrm>
          <a:prstGeom prst="rect">
            <a:avLst/>
          </a:prstGeom>
        </p:spPr>
      </p:pic>
    </p:spTree>
    <p:extLst>
      <p:ext uri="{BB962C8B-B14F-4D97-AF65-F5344CB8AC3E}">
        <p14:creationId xmlns:p14="http://schemas.microsoft.com/office/powerpoint/2010/main" val="1534082718"/>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78" r:id="rId3"/>
    <p:sldLayoutId id="2147483681" r:id="rId4"/>
    <p:sldLayoutId id="2147483682" r:id="rId5"/>
    <p:sldLayoutId id="2147483683" r:id="rId6"/>
  </p:sldLayoutIdLst>
  <p:hf hdr="0" dt="0"/>
  <p:txStyles>
    <p:titleStyle>
      <a:lvl1pPr algn="l" defTabSz="457200" rtl="0" eaLnBrk="1" latinLnBrk="0" hangingPunct="1">
        <a:lnSpc>
          <a:spcPct val="90000"/>
        </a:lnSpc>
        <a:spcBef>
          <a:spcPct val="0"/>
        </a:spcBef>
        <a:buNone/>
        <a:defRPr sz="2600" b="1" kern="1200">
          <a:solidFill>
            <a:srgbClr val="FFFFFF"/>
          </a:solidFill>
          <a:effectLst>
            <a:outerShdw blurRad="50800" dist="38100" dir="2700000" algn="tl" rotWithShape="0">
              <a:prstClr val="black">
                <a:alpha val="40000"/>
              </a:prstClr>
            </a:outerShdw>
          </a:effectLst>
          <a:latin typeface="Rockwell"/>
          <a:ea typeface="+mj-ea"/>
          <a:cs typeface="Rockwell"/>
        </a:defRPr>
      </a:lvl1pPr>
    </p:titleStyle>
    <p:body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1"/>
            <a:ext cx="9144000" cy="5143500"/>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Electric_Cloud_White_icon.png"/>
          <p:cNvPicPr>
            <a:picLocks noChangeAspect="1"/>
          </p:cNvPicPr>
          <p:nvPr/>
        </p:nvPicPr>
        <p:blipFill rotWithShape="1">
          <a:blip r:embed="rId3">
            <a:biLevel thresh="75000"/>
            <a:alphaModFix amt="1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9325"/>
          <a:stretch/>
        </p:blipFill>
        <p:spPr>
          <a:xfrm>
            <a:off x="6184900" y="455777"/>
            <a:ext cx="2801696" cy="4344829"/>
          </a:xfrm>
          <a:prstGeom prst="rect">
            <a:avLst/>
          </a:prstGeom>
        </p:spPr>
      </p:pic>
      <p:sp>
        <p:nvSpPr>
          <p:cNvPr id="9" name="Rectangle 8"/>
          <p:cNvSpPr/>
          <p:nvPr/>
        </p:nvSpPr>
        <p:spPr>
          <a:xfrm>
            <a:off x="0" y="983270"/>
            <a:ext cx="9144000" cy="311558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descr="EC_Icons.png"/>
          <p:cNvPicPr>
            <a:picLocks noChangeAspect="1"/>
          </p:cNvPicPr>
          <p:nvPr/>
        </p:nvPicPr>
        <p:blipFill rotWithShape="1">
          <a:blip r:embed="rId5">
            <a:alphaModFix amt="64000"/>
            <a:extLst>
              <a:ext uri="{28A0092B-C50C-407E-A947-70E740481C1C}">
                <a14:useLocalDpi xmlns:a14="http://schemas.microsoft.com/office/drawing/2010/main" val="0"/>
              </a:ext>
            </a:extLst>
          </a:blip>
          <a:srcRect r="51953"/>
          <a:stretch/>
        </p:blipFill>
        <p:spPr>
          <a:xfrm>
            <a:off x="390535" y="1328564"/>
            <a:ext cx="1068949" cy="894173"/>
          </a:xfrm>
          <a:prstGeom prst="rect">
            <a:avLst/>
          </a:prstGeom>
        </p:spPr>
      </p:pic>
      <p:pic>
        <p:nvPicPr>
          <p:cNvPr id="11" name="Picture 10" descr="EC_Icons.png"/>
          <p:cNvPicPr>
            <a:picLocks noChangeAspect="1"/>
          </p:cNvPicPr>
          <p:nvPr/>
        </p:nvPicPr>
        <p:blipFill rotWithShape="1">
          <a:blip r:embed="rId5">
            <a:alphaModFix amt="64000"/>
            <a:extLst>
              <a:ext uri="{28A0092B-C50C-407E-A947-70E740481C1C}">
                <a14:useLocalDpi xmlns:a14="http://schemas.microsoft.com/office/drawing/2010/main" val="0"/>
              </a:ext>
            </a:extLst>
          </a:blip>
          <a:srcRect l="53747" r="-1255"/>
          <a:stretch/>
        </p:blipFill>
        <p:spPr>
          <a:xfrm>
            <a:off x="7821015" y="2821900"/>
            <a:ext cx="954361" cy="894173"/>
          </a:xfrm>
          <a:prstGeom prst="rect">
            <a:avLst/>
          </a:prstGeom>
        </p:spPr>
      </p:pic>
      <p:sp>
        <p:nvSpPr>
          <p:cNvPr id="18" name="Rectangle 17"/>
          <p:cNvSpPr/>
          <p:nvPr/>
        </p:nvSpPr>
        <p:spPr>
          <a:xfrm>
            <a:off x="0" y="976146"/>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endParaRPr>
          </a:p>
        </p:txBody>
      </p:sp>
      <p:sp>
        <p:nvSpPr>
          <p:cNvPr id="19" name="Rectangle 18"/>
          <p:cNvSpPr/>
          <p:nvPr/>
        </p:nvSpPr>
        <p:spPr>
          <a:xfrm>
            <a:off x="0" y="4036451"/>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endParaRPr>
          </a:p>
        </p:txBody>
      </p:sp>
      <p:pic>
        <p:nvPicPr>
          <p:cNvPr id="14" name="Picture 13" descr="ElectricCloud_Logo_W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5179" y="4704627"/>
            <a:ext cx="793723" cy="370195"/>
          </a:xfrm>
          <a:prstGeom prst="rect">
            <a:avLst/>
          </a:prstGeom>
          <a:effectLst>
            <a:outerShdw blurRad="41275" dist="12700" dir="4380000" algn="tl" rotWithShape="0">
              <a:srgbClr val="000000">
                <a:alpha val="58000"/>
              </a:srgbClr>
            </a:outerShdw>
          </a:effectLst>
        </p:spPr>
      </p:pic>
    </p:spTree>
    <p:extLst>
      <p:ext uri="{BB962C8B-B14F-4D97-AF65-F5344CB8AC3E}">
        <p14:creationId xmlns:p14="http://schemas.microsoft.com/office/powerpoint/2010/main" val="1574498926"/>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5143500"/>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14"/>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endParaRPr>
          </a:p>
        </p:txBody>
      </p:sp>
      <p:pic>
        <p:nvPicPr>
          <p:cNvPr id="12" name="Picture 11" descr="Electric_Cloud_White_icon.png"/>
          <p:cNvPicPr>
            <a:picLocks noChangeAspect="1"/>
          </p:cNvPicPr>
          <p:nvPr/>
        </p:nvPicPr>
        <p:blipFill rotWithShape="1">
          <a:blip r:embed="rId3">
            <a:biLevel thresh="75000"/>
            <a:alphaModFix amt="1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9325"/>
          <a:stretch/>
        </p:blipFill>
        <p:spPr>
          <a:xfrm>
            <a:off x="5979186" y="136745"/>
            <a:ext cx="3007417" cy="4663857"/>
          </a:xfrm>
          <a:prstGeom prst="rect">
            <a:avLst/>
          </a:prstGeom>
        </p:spPr>
      </p:pic>
      <p:sp>
        <p:nvSpPr>
          <p:cNvPr id="13" name="Rectangle 12"/>
          <p:cNvSpPr/>
          <p:nvPr/>
        </p:nvSpPr>
        <p:spPr>
          <a:xfrm>
            <a:off x="0" y="4034983"/>
            <a:ext cx="9144000" cy="1114664"/>
          </a:xfrm>
          <a:prstGeom prst="rect">
            <a:avLst/>
          </a:prstGeom>
          <a:solidFill>
            <a:srgbClr val="66A1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ElectricCloud_Logo_WH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5179" y="4704627"/>
            <a:ext cx="793723" cy="370195"/>
          </a:xfrm>
          <a:prstGeom prst="rect">
            <a:avLst/>
          </a:prstGeom>
          <a:effectLst>
            <a:outerShdw blurRad="41275" dist="12700" dir="4380000" algn="tl" rotWithShape="0">
              <a:srgbClr val="000000">
                <a:alpha val="58000"/>
              </a:srgbClr>
            </a:outerShdw>
          </a:effectLst>
        </p:spPr>
      </p:pic>
    </p:spTree>
    <p:extLst>
      <p:ext uri="{BB962C8B-B14F-4D97-AF65-F5344CB8AC3E}">
        <p14:creationId xmlns:p14="http://schemas.microsoft.com/office/powerpoint/2010/main" val="2517056257"/>
      </p:ext>
    </p:extLst>
  </p:cSld>
  <p:clrMap bg1="lt1" tx1="dk1" bg2="lt2" tx2="dk2" accent1="accent1" accent2="accent2" accent3="accent3" accent4="accent4" accent5="accent5" accent6="accent6" hlink="hlink" folHlink="folHlink"/>
  <p:sldLayoutIdLst>
    <p:sldLayoutId id="2147483673" r:id="rId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884004"/>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8" name="Rectangle 7"/>
          <p:cNvSpPr/>
          <p:nvPr/>
        </p:nvSpPr>
        <p:spPr>
          <a:xfrm>
            <a:off x="0" y="9"/>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latin typeface="Arial"/>
            </a:endParaRPr>
          </a:p>
        </p:txBody>
      </p:sp>
      <p:pic>
        <p:nvPicPr>
          <p:cNvPr id="9" name="Picture 8" descr="Electric_Cloud_blue_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2168" y="4721965"/>
            <a:ext cx="946529" cy="329354"/>
          </a:xfrm>
          <a:prstGeom prst="rect">
            <a:avLst/>
          </a:prstGeom>
        </p:spPr>
      </p:pic>
      <p:sp>
        <p:nvSpPr>
          <p:cNvPr id="2" name="Title Placeholder 1"/>
          <p:cNvSpPr>
            <a:spLocks noGrp="1"/>
          </p:cNvSpPr>
          <p:nvPr>
            <p:ph type="title"/>
          </p:nvPr>
        </p:nvSpPr>
        <p:spPr>
          <a:xfrm>
            <a:off x="300856" y="81821"/>
            <a:ext cx="8599319" cy="6385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0840" y="1200151"/>
            <a:ext cx="838596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4721" y="4779576"/>
            <a:ext cx="2895599" cy="273844"/>
          </a:xfrm>
          <a:prstGeom prst="rect">
            <a:avLst/>
          </a:prstGeom>
        </p:spPr>
        <p:txBody>
          <a:bodyPr vert="horz" lIns="91440" tIns="45720" rIns="91440" bIns="45720" rtlCol="0" anchor="ctr"/>
          <a:lstStyle>
            <a:lvl1pPr algn="l">
              <a:defRPr sz="1100">
                <a:solidFill>
                  <a:srgbClr val="66A1C7"/>
                </a:solidFill>
              </a:defRPr>
            </a:lvl1pPr>
          </a:lstStyle>
          <a:p>
            <a:r>
              <a:rPr lang="en-US" smtClean="0">
                <a:latin typeface="Arial"/>
              </a:rPr>
              <a:t>Electric Cloud Proprietary &amp; Confidential.</a:t>
            </a:r>
            <a:endParaRPr lang="en-US" dirty="0">
              <a:latin typeface="Arial"/>
            </a:endParaRPr>
          </a:p>
        </p:txBody>
      </p:sp>
      <p:sp>
        <p:nvSpPr>
          <p:cNvPr id="6" name="Slide Number Placeholder 5"/>
          <p:cNvSpPr>
            <a:spLocks noGrp="1"/>
          </p:cNvSpPr>
          <p:nvPr>
            <p:ph type="sldNum" sz="quarter" idx="4"/>
          </p:nvPr>
        </p:nvSpPr>
        <p:spPr>
          <a:xfrm>
            <a:off x="3803077" y="4787109"/>
            <a:ext cx="1763305" cy="273844"/>
          </a:xfrm>
          <a:prstGeom prst="rect">
            <a:avLst/>
          </a:prstGeom>
        </p:spPr>
        <p:txBody>
          <a:bodyPr vert="horz" lIns="91440" tIns="45720" rIns="91440" bIns="45720" rtlCol="0" anchor="ctr"/>
          <a:lstStyle>
            <a:lvl1pPr algn="ctr">
              <a:defRPr sz="1100">
                <a:solidFill>
                  <a:srgbClr val="66A1C7"/>
                </a:solidFill>
              </a:defRPr>
            </a:lvl1pPr>
          </a:lstStyle>
          <a:p>
            <a:fld id="{AED83BFE-74DE-2D4A-9225-91942073BAAE}"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41428339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Lst>
  <p:hf hdr="0" dt="0"/>
  <p:txStyles>
    <p:titleStyle>
      <a:lvl1pPr algn="l" defTabSz="457200" rtl="0" eaLnBrk="1" latinLnBrk="0" hangingPunct="1">
        <a:lnSpc>
          <a:spcPct val="90000"/>
        </a:lnSpc>
        <a:spcBef>
          <a:spcPct val="0"/>
        </a:spcBef>
        <a:buNone/>
        <a:defRPr sz="2600" b="1" kern="1200">
          <a:solidFill>
            <a:srgbClr val="FFFFFF"/>
          </a:solidFill>
          <a:effectLst>
            <a:outerShdw blurRad="50800" dist="38100" dir="2700000" algn="tl" rotWithShape="0">
              <a:prstClr val="black">
                <a:alpha val="40000"/>
              </a:prstClr>
            </a:outerShdw>
          </a:effectLst>
          <a:latin typeface="Rockwell"/>
          <a:ea typeface="+mj-ea"/>
          <a:cs typeface="Rockwell"/>
        </a:defRPr>
      </a:lvl1pPr>
    </p:titleStyle>
    <p:body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884004"/>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8" name="Rectangle 7"/>
          <p:cNvSpPr/>
          <p:nvPr/>
        </p:nvSpPr>
        <p:spPr>
          <a:xfrm>
            <a:off x="0" y="2"/>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latin typeface="Arial"/>
            </a:endParaRPr>
          </a:p>
        </p:txBody>
      </p:sp>
      <p:pic>
        <p:nvPicPr>
          <p:cNvPr id="9" name="Picture 8" descr="Electric_Cloud_blue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2154" y="4721965"/>
            <a:ext cx="946529" cy="329354"/>
          </a:xfrm>
          <a:prstGeom prst="rect">
            <a:avLst/>
          </a:prstGeom>
        </p:spPr>
      </p:pic>
      <p:sp>
        <p:nvSpPr>
          <p:cNvPr id="2" name="Title Placeholder 1"/>
          <p:cNvSpPr>
            <a:spLocks noGrp="1"/>
          </p:cNvSpPr>
          <p:nvPr>
            <p:ph type="title"/>
          </p:nvPr>
        </p:nvSpPr>
        <p:spPr>
          <a:xfrm>
            <a:off x="300842" y="81821"/>
            <a:ext cx="8599319" cy="6385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0840" y="1200151"/>
            <a:ext cx="838596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4707" y="4779576"/>
            <a:ext cx="2895599" cy="273844"/>
          </a:xfrm>
          <a:prstGeom prst="rect">
            <a:avLst/>
          </a:prstGeom>
        </p:spPr>
        <p:txBody>
          <a:bodyPr vert="horz" lIns="91440" tIns="45720" rIns="91440" bIns="45720" rtlCol="0" anchor="ctr"/>
          <a:lstStyle>
            <a:lvl1pPr algn="l">
              <a:defRPr sz="1100">
                <a:solidFill>
                  <a:srgbClr val="66A1C7"/>
                </a:solidFill>
              </a:defRPr>
            </a:lvl1pPr>
          </a:lstStyle>
          <a:p>
            <a:r>
              <a:rPr lang="en-US" smtClean="0">
                <a:latin typeface="Arial"/>
              </a:rPr>
              <a:t>Electric Cloud Proprietary &amp; Confidential.</a:t>
            </a:r>
            <a:endParaRPr lang="en-US" dirty="0">
              <a:latin typeface="Arial"/>
            </a:endParaRPr>
          </a:p>
        </p:txBody>
      </p:sp>
      <p:sp>
        <p:nvSpPr>
          <p:cNvPr id="6" name="Slide Number Placeholder 5"/>
          <p:cNvSpPr>
            <a:spLocks noGrp="1"/>
          </p:cNvSpPr>
          <p:nvPr>
            <p:ph type="sldNum" sz="quarter" idx="4"/>
          </p:nvPr>
        </p:nvSpPr>
        <p:spPr>
          <a:xfrm>
            <a:off x="3803063" y="4787109"/>
            <a:ext cx="1763305" cy="273844"/>
          </a:xfrm>
          <a:prstGeom prst="rect">
            <a:avLst/>
          </a:prstGeom>
        </p:spPr>
        <p:txBody>
          <a:bodyPr vert="horz" lIns="91440" tIns="45720" rIns="91440" bIns="45720" rtlCol="0" anchor="ctr"/>
          <a:lstStyle>
            <a:lvl1pPr algn="ctr">
              <a:defRPr sz="1100">
                <a:solidFill>
                  <a:srgbClr val="66A1C7"/>
                </a:solidFill>
              </a:defRPr>
            </a:lvl1pPr>
          </a:lstStyle>
          <a:p>
            <a:fld id="{AED83BFE-74DE-2D4A-9225-91942073BAAE}"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90094160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hf hdr="0" dt="0"/>
  <p:txStyles>
    <p:titleStyle>
      <a:lvl1pPr algn="l" defTabSz="457200" rtl="0" eaLnBrk="1" latinLnBrk="0" hangingPunct="1">
        <a:lnSpc>
          <a:spcPct val="90000"/>
        </a:lnSpc>
        <a:spcBef>
          <a:spcPct val="0"/>
        </a:spcBef>
        <a:buNone/>
        <a:defRPr sz="2600" b="1" kern="1200">
          <a:solidFill>
            <a:srgbClr val="FFFFFF"/>
          </a:solidFill>
          <a:effectLst>
            <a:outerShdw blurRad="50800" dist="38100" dir="2700000" algn="tl" rotWithShape="0">
              <a:prstClr val="black">
                <a:alpha val="40000"/>
              </a:prstClr>
            </a:outerShdw>
          </a:effectLst>
          <a:latin typeface="Rockwell"/>
          <a:ea typeface="+mj-ea"/>
          <a:cs typeface="Rockwell"/>
        </a:defRPr>
      </a:lvl1pPr>
    </p:titleStyle>
    <p:body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761486"/>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8" name="Rectangle 7"/>
          <p:cNvSpPr/>
          <p:nvPr/>
        </p:nvSpPr>
        <p:spPr>
          <a:xfrm>
            <a:off x="0" y="8"/>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DB1DD"/>
              </a:solidFill>
              <a:latin typeface="Arial"/>
            </a:endParaRPr>
          </a:p>
        </p:txBody>
      </p:sp>
      <p:pic>
        <p:nvPicPr>
          <p:cNvPr id="12" name="Picture 11" descr="Electric_Cloud_blue_logo.png"/>
          <p:cNvPicPr>
            <a:picLocks/>
          </p:cNvPicPr>
          <p:nvPr/>
        </p:nvPicPr>
        <p:blipFill>
          <a:blip r:embed="rId5">
            <a:extLst>
              <a:ext uri="{28A0092B-C50C-407E-A947-70E740481C1C}">
                <a14:useLocalDpi xmlns:a14="http://schemas.microsoft.com/office/drawing/2010/main" val="0"/>
              </a:ext>
            </a:extLst>
          </a:blip>
          <a:stretch>
            <a:fillRect/>
          </a:stretch>
        </p:blipFill>
        <p:spPr>
          <a:xfrm>
            <a:off x="8217312" y="4701762"/>
            <a:ext cx="788368" cy="374904"/>
          </a:xfrm>
          <a:prstGeom prst="rect">
            <a:avLst/>
          </a:prstGeom>
        </p:spPr>
      </p:pic>
    </p:spTree>
    <p:extLst>
      <p:ext uri="{BB962C8B-B14F-4D97-AF65-F5344CB8AC3E}">
        <p14:creationId xmlns:p14="http://schemas.microsoft.com/office/powerpoint/2010/main" val="1864791552"/>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Lst>
  <p:hf hdr="0" dt="0"/>
  <p:txStyles>
    <p:titleStyle>
      <a:lvl1pPr algn="l" defTabSz="457200" rtl="0" eaLnBrk="1" latinLnBrk="0" hangingPunct="1">
        <a:lnSpc>
          <a:spcPct val="90000"/>
        </a:lnSpc>
        <a:spcBef>
          <a:spcPct val="0"/>
        </a:spcBef>
        <a:buNone/>
        <a:defRPr sz="2600" b="1" kern="1200">
          <a:solidFill>
            <a:srgbClr val="FFFFFF"/>
          </a:solidFill>
          <a:effectLst>
            <a:outerShdw blurRad="50800" dist="38100" dir="2700000" algn="tl" rotWithShape="0">
              <a:prstClr val="black">
                <a:alpha val="40000"/>
              </a:prstClr>
            </a:outerShdw>
          </a:effectLst>
          <a:latin typeface="Rockwell"/>
          <a:ea typeface="+mj-ea"/>
          <a:cs typeface="Rockwell"/>
        </a:defRPr>
      </a:lvl1pPr>
    </p:titleStyle>
    <p:body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
        <p:nvSpPr>
          <p:cNvPr id="5" name="Rectangle 4"/>
          <p:cNvSpPr/>
          <p:nvPr/>
        </p:nvSpPr>
        <p:spPr>
          <a:xfrm>
            <a:off x="232698" y="4933950"/>
            <a:ext cx="1672302" cy="185897"/>
          </a:xfrm>
          <a:prstGeom prst="rect">
            <a:avLst/>
          </a:prstGeom>
        </p:spPr>
        <p:txBody>
          <a:bodyPr vert="horz" lIns="0" tIns="18000" rIns="0" bIns="0" rtlCol="0" anchor="t"/>
          <a:lstStyle/>
          <a:p>
            <a:pPr lvl="0" algn="l"/>
            <a:r>
              <a:rPr lang="en-US" sz="608" dirty="0" smtClean="0">
                <a:solidFill>
                  <a:schemeClr val="bg2"/>
                </a:solidFill>
              </a:rPr>
              <a:t>© Electric Cloud  |  </a:t>
            </a:r>
            <a:r>
              <a:rPr lang="en-US" sz="608" dirty="0" err="1" smtClean="0">
                <a:solidFill>
                  <a:schemeClr val="bg2"/>
                </a:solidFill>
              </a:rPr>
              <a:t>www.electriccloud.com</a:t>
            </a:r>
            <a:endParaRPr lang="de-DE" sz="608" dirty="0">
              <a:solidFill>
                <a:schemeClr val="bg2"/>
              </a:solidFill>
            </a:endParaRPr>
          </a:p>
        </p:txBody>
      </p:sp>
      <p:pic>
        <p:nvPicPr>
          <p:cNvPr id="9" name="Picture 8"/>
          <p:cNvPicPr>
            <a:picLocks noChangeAspect="1"/>
          </p:cNvPicPr>
          <p:nvPr/>
        </p:nvPicPr>
        <p:blipFill>
          <a:blip r:embed="rId31"/>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76390737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dt="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hyperlink" Target="http://electric-cloud.com/blog/2014/10/rest-support-electricflow-electriccommander-5-2/"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p:cNvSpPr>
            <a:spLocks noGrp="1"/>
          </p:cNvSpPr>
          <p:nvPr>
            <p:ph type="subTitle" idx="1"/>
          </p:nvPr>
        </p:nvSpPr>
        <p:spPr bwMode="gray"/>
        <p:txBody>
          <a:bodyPr/>
          <a:lstStyle/>
          <a:p>
            <a:r>
              <a:rPr lang="en-US" noProof="0" dirty="0" smtClean="0"/>
              <a:t>October 2014</a:t>
            </a:r>
            <a:endParaRPr lang="en-US" noProof="0" dirty="0"/>
          </a:p>
        </p:txBody>
      </p:sp>
      <p:sp>
        <p:nvSpPr>
          <p:cNvPr id="9" name="Titel 8"/>
          <p:cNvSpPr>
            <a:spLocks noGrp="1"/>
          </p:cNvSpPr>
          <p:nvPr>
            <p:ph type="ctrTitle"/>
          </p:nvPr>
        </p:nvSpPr>
        <p:spPr bwMode="gray"/>
        <p:txBody>
          <a:bodyPr/>
          <a:lstStyle/>
          <a:p>
            <a:r>
              <a:rPr lang="en-US" noProof="0" dirty="0" smtClean="0"/>
              <a:t>ElectricFlow/Commander Roadmap</a:t>
            </a:r>
            <a:br>
              <a:rPr lang="en-US" noProof="0" dirty="0" smtClean="0"/>
            </a:br>
            <a:endParaRPr lang="en-US" noProof="0" dirty="0"/>
          </a:p>
        </p:txBody>
      </p:sp>
    </p:spTree>
    <p:extLst>
      <p:ext uri="{BB962C8B-B14F-4D97-AF65-F5344CB8AC3E}">
        <p14:creationId xmlns:p14="http://schemas.microsoft.com/office/powerpoint/2010/main" val="3989168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Scalability</a:t>
            </a:r>
            <a:endParaRPr lang="en-US" dirty="0"/>
          </a:p>
        </p:txBody>
      </p:sp>
      <p:pic>
        <p:nvPicPr>
          <p:cNvPr id="3" name="Picture 2" descr="Screen Shot 2014-10-07 at 11.53.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787401"/>
            <a:ext cx="8902700" cy="3975296"/>
          </a:xfrm>
          <a:prstGeom prst="rect">
            <a:avLst/>
          </a:prstGeom>
        </p:spPr>
      </p:pic>
    </p:spTree>
    <p:extLst>
      <p:ext uri="{BB962C8B-B14F-4D97-AF65-F5344CB8AC3E}">
        <p14:creationId xmlns:p14="http://schemas.microsoft.com/office/powerpoint/2010/main" val="845225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3400" y="940953"/>
            <a:ext cx="4524208" cy="3992998"/>
          </a:xfrm>
          <a:prstGeom prst="rect">
            <a:avLst/>
          </a:prstGeom>
          <a:solidFill>
            <a:schemeClr val="accent5">
              <a:alpha val="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2" name="Title 1"/>
          <p:cNvSpPr>
            <a:spLocks noGrp="1"/>
          </p:cNvSpPr>
          <p:nvPr>
            <p:ph type="title"/>
          </p:nvPr>
        </p:nvSpPr>
        <p:spPr/>
        <p:txBody>
          <a:bodyPr/>
          <a:lstStyle/>
          <a:p>
            <a:r>
              <a:rPr lang="en-US" noProof="0" dirty="0"/>
              <a:t>ElectricFlow Deploy</a:t>
            </a:r>
            <a:br>
              <a:rPr lang="en-US" noProof="0" dirty="0"/>
            </a:br>
            <a:r>
              <a:rPr lang="en-US" sz="1200" noProof="0" dirty="0"/>
              <a:t>Deployment Automation</a:t>
            </a:r>
          </a:p>
        </p:txBody>
      </p:sp>
      <p:sp>
        <p:nvSpPr>
          <p:cNvPr id="8"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Calibri"/>
                <a:cs typeface="Calibri"/>
              </a:rPr>
              <a:t>Fast, self-service and push-button deployments </a:t>
            </a:r>
            <a:r>
              <a:rPr lang="en-US" b="0" dirty="0">
                <a:latin typeface="Calibri"/>
                <a:cs typeface="Calibri"/>
              </a:rPr>
              <a:t>empower all team members</a:t>
            </a:r>
          </a:p>
        </p:txBody>
      </p:sp>
      <p:sp>
        <p:nvSpPr>
          <p:cNvPr id="9" name="TextBox 30"/>
          <p:cNvSpPr txBox="1">
            <a:spLocks noChangeArrowheads="1"/>
          </p:cNvSpPr>
          <p:nvPr/>
        </p:nvSpPr>
        <p:spPr bwMode="auto">
          <a:xfrm>
            <a:off x="174625" y="3052763"/>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Calibri"/>
                <a:cs typeface="Calibri"/>
              </a:rPr>
              <a:t>Predictable deployment processes  </a:t>
            </a:r>
            <a:r>
              <a:rPr lang="en-US" b="0" dirty="0">
                <a:latin typeface="Calibri"/>
                <a:cs typeface="Calibri"/>
              </a:rPr>
              <a:t>eliminate errors, allows fail-safe rollbacks</a:t>
            </a:r>
          </a:p>
        </p:txBody>
      </p:sp>
      <p:sp>
        <p:nvSpPr>
          <p:cNvPr id="10" name="TextBox 30"/>
          <p:cNvSpPr txBox="1">
            <a:spLocks noChangeArrowheads="1"/>
          </p:cNvSpPr>
          <p:nvPr/>
        </p:nvSpPr>
        <p:spPr bwMode="auto">
          <a:xfrm>
            <a:off x="2274523" y="940953"/>
            <a:ext cx="1881725" cy="1882090"/>
          </a:xfrm>
          <a:prstGeom prst="roundRect">
            <a:avLst>
              <a:gd name="adj" fmla="val 0"/>
            </a:avLst>
          </a:prstGeom>
          <a:solidFill>
            <a:srgbClr val="FE99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smtClean="0">
                <a:solidFill>
                  <a:schemeClr val="bg1"/>
                </a:solidFill>
                <a:latin typeface="Calibri"/>
                <a:cs typeface="Calibri"/>
              </a:rPr>
              <a:t>Model-driven Apps </a:t>
            </a:r>
            <a:r>
              <a:rPr lang="en-US" sz="1400" b="1" dirty="0">
                <a:solidFill>
                  <a:schemeClr val="bg1"/>
                </a:solidFill>
                <a:latin typeface="Calibri"/>
                <a:cs typeface="Calibri"/>
              </a:rPr>
              <a:t>and </a:t>
            </a:r>
            <a:r>
              <a:rPr lang="en-US" sz="1400" b="1" dirty="0" smtClean="0">
                <a:solidFill>
                  <a:schemeClr val="bg1"/>
                </a:solidFill>
                <a:latin typeface="Calibri"/>
                <a:cs typeface="Calibri"/>
              </a:rPr>
              <a:t>Environments </a:t>
            </a:r>
            <a:r>
              <a:rPr lang="en-US" sz="1400" dirty="0" smtClean="0">
                <a:solidFill>
                  <a:schemeClr val="bg1"/>
                </a:solidFill>
                <a:latin typeface="Calibri"/>
                <a:cs typeface="Calibri"/>
              </a:rPr>
              <a:t>promote consistency and </a:t>
            </a:r>
            <a:r>
              <a:rPr lang="en-US" sz="1400" dirty="0" smtClean="0">
                <a:latin typeface="Calibri"/>
                <a:cs typeface="Calibri"/>
              </a:rPr>
              <a:t>allows reuse</a:t>
            </a:r>
            <a:endParaRPr lang="en-US" sz="1400" dirty="0">
              <a:latin typeface="Calibri"/>
              <a:cs typeface="Calibri"/>
            </a:endParaRPr>
          </a:p>
        </p:txBody>
      </p:sp>
      <p:sp>
        <p:nvSpPr>
          <p:cNvPr id="11"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smtClean="0">
                <a:latin typeface="Calibri"/>
                <a:cs typeface="Calibri"/>
              </a:rPr>
              <a:t>Shared visibility </a:t>
            </a:r>
            <a:r>
              <a:rPr lang="en-US" b="0" dirty="0" smtClean="0">
                <a:latin typeface="Calibri"/>
                <a:cs typeface="Calibri"/>
              </a:rPr>
              <a:t>of everything to </a:t>
            </a:r>
            <a:r>
              <a:rPr lang="en-US" b="0" dirty="0">
                <a:latin typeface="Calibri"/>
                <a:cs typeface="Calibri"/>
              </a:rPr>
              <a:t>get </a:t>
            </a:r>
            <a:r>
              <a:rPr lang="en-US" b="0" dirty="0" smtClean="0">
                <a:latin typeface="Calibri"/>
                <a:cs typeface="Calibri"/>
              </a:rPr>
              <a:t>insights into </a:t>
            </a:r>
            <a:r>
              <a:rPr lang="en-US" b="0" dirty="0">
                <a:latin typeface="Calibri"/>
                <a:cs typeface="Calibri"/>
              </a:rPr>
              <a:t>all </a:t>
            </a:r>
            <a:r>
              <a:rPr lang="en-US" b="0" dirty="0" smtClean="0">
                <a:latin typeface="Calibri"/>
                <a:cs typeface="Calibri"/>
              </a:rPr>
              <a:t>deployments and what is running where</a:t>
            </a:r>
            <a:endParaRPr lang="en-US" b="0" dirty="0">
              <a:latin typeface="Calibri"/>
              <a:cs typeface="Calibri"/>
            </a:endParaRPr>
          </a:p>
        </p:txBody>
      </p:sp>
      <p:sp>
        <p:nvSpPr>
          <p:cNvPr id="3" name="TextBox 2"/>
          <p:cNvSpPr txBox="1"/>
          <p:nvPr/>
        </p:nvSpPr>
        <p:spPr>
          <a:xfrm>
            <a:off x="11912600" y="5842000"/>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868" y="1018098"/>
            <a:ext cx="1775416" cy="13250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4467392" y="997555"/>
            <a:ext cx="1911274" cy="1308151"/>
          </a:xfrm>
          <a:prstGeom prst="rect">
            <a:avLst/>
          </a:prstGeom>
          <a:noFill/>
          <a:ln w="9525">
            <a:solidFill>
              <a:srgbClr val="404040"/>
            </a:solidFill>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5263940" y="1821873"/>
            <a:ext cx="2005957" cy="1178044"/>
          </a:xfrm>
          <a:prstGeom prst="rect">
            <a:avLst/>
          </a:prstGeom>
          <a:noFill/>
          <a:ln w="9525">
            <a:solidFill>
              <a:srgbClr val="404040"/>
            </a:solidFill>
            <a:miter lim="800000"/>
            <a:headEnd/>
            <a:tailEnd/>
          </a:ln>
          <a:effectLst>
            <a:outerShdw blurRad="50800" dist="38100" dir="8100000" algn="tr" rotWithShape="0">
              <a:prstClr val="black">
                <a:alpha val="40000"/>
              </a:prstClr>
            </a:outerShdw>
          </a:effectLst>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6821858" y="2410896"/>
            <a:ext cx="1855306" cy="1178044"/>
          </a:xfrm>
          <a:prstGeom prst="rect">
            <a:avLst/>
          </a:prstGeom>
          <a:noFill/>
          <a:ln w="9525">
            <a:solidFill>
              <a:srgbClr val="404040"/>
            </a:solidFill>
            <a:miter lim="800000"/>
            <a:headEnd/>
            <a:tailEnd/>
          </a:ln>
          <a:effectLst>
            <a:outerShdw blurRad="50800" dist="38100" dir="8100000" algn="tr" rotWithShape="0">
              <a:prstClr val="black">
                <a:alpha val="40000"/>
              </a:prstClr>
            </a:outerShdw>
          </a:effectLst>
        </p:spPr>
      </p:pic>
      <p:pic>
        <p:nvPicPr>
          <p:cNvPr id="18" name="Picture 17" descr="2b Wireframes_Run Process from App List.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593376" y="2853172"/>
            <a:ext cx="2175987" cy="1224092"/>
          </a:xfrm>
          <a:prstGeom prst="rect">
            <a:avLst/>
          </a:prstGeom>
          <a:noFill/>
          <a:ln w="9525">
            <a:solidFill>
              <a:srgbClr val="404040"/>
            </a:solidFill>
            <a:miter lim="800000"/>
            <a:headEnd/>
            <a:tailEnd/>
          </a:ln>
          <a:effectLst>
            <a:outerShdw blurRad="50800" dist="38100" dir="8100000" algn="tr" rotWithShape="0">
              <a:prstClr val="black">
                <a:alpha val="40000"/>
              </a:prstClr>
            </a:outerShdw>
          </a:effectLst>
        </p:spPr>
      </p:pic>
      <p:pic>
        <p:nvPicPr>
          <p:cNvPr id="19" name="Picture 18" descr="Wireframes_Environment inventory 1a.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001983" y="3622769"/>
            <a:ext cx="1837217" cy="908991"/>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pic>
        <p:nvPicPr>
          <p:cNvPr id="20" name="Picture 19"/>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06187" y="4030510"/>
            <a:ext cx="2109013" cy="751040"/>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5081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4419600" y="1200150"/>
            <a:ext cx="4572000" cy="3657600"/>
          </a:xfrm>
          <a:prstGeom prst="rect">
            <a:avLst/>
          </a:prstGeom>
          <a:noFill/>
          <a:ln>
            <a:noFill/>
          </a:ln>
          <a:effectLst>
            <a:outerShdw blurRad="412750" sx="102000" sy="102000" algn="ctr" rotWithShape="0">
              <a:prstClr val="black">
                <a:alpha val="40000"/>
              </a:prstClr>
            </a:outerShdw>
          </a:effectLst>
          <a:scene3d>
            <a:camera prst="perspectiveFront" fov="3900000">
              <a:rot lat="0" lon="1800000" rev="0"/>
            </a:camera>
            <a:lightRig rig="threePt" dir="t"/>
          </a:scene3d>
        </p:spPr>
      </p:pic>
      <p:sp>
        <p:nvSpPr>
          <p:cNvPr id="9" name="Rectangle 8"/>
          <p:cNvSpPr/>
          <p:nvPr/>
        </p:nvSpPr>
        <p:spPr>
          <a:xfrm>
            <a:off x="6858000" y="704594"/>
            <a:ext cx="1531188" cy="286848"/>
          </a:xfrm>
          <a:prstGeom prst="rect">
            <a:avLst/>
          </a:prstGeom>
        </p:spPr>
        <p:txBody>
          <a:bodyPr wrap="none">
            <a:spAutoFit/>
          </a:bodyPr>
          <a:lstStyle/>
          <a:p>
            <a:r>
              <a:rPr lang="en-US" b="1" dirty="0" smtClean="0">
                <a:solidFill>
                  <a:schemeClr val="tx1">
                    <a:lumMod val="50000"/>
                    <a:lumOff val="50000"/>
                  </a:schemeClr>
                </a:solidFill>
                <a:latin typeface="Calibri"/>
                <a:cs typeface="Calibri"/>
              </a:rPr>
              <a:t>Environment Model</a:t>
            </a:r>
            <a:endParaRPr lang="en-US" b="1" dirty="0">
              <a:solidFill>
                <a:schemeClr val="tx1">
                  <a:lumMod val="50000"/>
                  <a:lumOff val="50000"/>
                </a:schemeClr>
              </a:solidFill>
              <a:latin typeface="Calibri"/>
              <a:cs typeface="Calibri"/>
            </a:endParaRPr>
          </a:p>
        </p:txBody>
      </p:sp>
      <p:sp>
        <p:nvSpPr>
          <p:cNvPr id="13" name="Rectangle 12"/>
          <p:cNvSpPr/>
          <p:nvPr/>
        </p:nvSpPr>
        <p:spPr>
          <a:xfrm>
            <a:off x="1143000" y="740497"/>
            <a:ext cx="1441420" cy="286848"/>
          </a:xfrm>
          <a:prstGeom prst="rect">
            <a:avLst/>
          </a:prstGeom>
        </p:spPr>
        <p:txBody>
          <a:bodyPr wrap="none">
            <a:spAutoFit/>
          </a:bodyPr>
          <a:lstStyle/>
          <a:p>
            <a:r>
              <a:rPr lang="en-US" b="1" dirty="0" smtClean="0">
                <a:solidFill>
                  <a:schemeClr val="tx1">
                    <a:lumMod val="50000"/>
                    <a:lumOff val="50000"/>
                  </a:schemeClr>
                </a:solidFill>
                <a:latin typeface="Calibri"/>
                <a:cs typeface="Calibri"/>
              </a:rPr>
              <a:t>Application Model</a:t>
            </a:r>
            <a:endParaRPr lang="en-US" b="1" dirty="0">
              <a:solidFill>
                <a:schemeClr val="tx1">
                  <a:lumMod val="50000"/>
                  <a:lumOff val="50000"/>
                </a:schemeClr>
              </a:solidFill>
              <a:latin typeface="Calibri"/>
              <a:cs typeface="Calibri"/>
            </a:endParaRPr>
          </a:p>
        </p:txBody>
      </p:sp>
      <p:sp>
        <p:nvSpPr>
          <p:cNvPr id="3" name="Title 2"/>
          <p:cNvSpPr>
            <a:spLocks noGrp="1"/>
          </p:cNvSpPr>
          <p:nvPr>
            <p:ph type="title"/>
          </p:nvPr>
        </p:nvSpPr>
        <p:spPr/>
        <p:txBody>
          <a:bodyPr/>
          <a:lstStyle/>
          <a:p>
            <a:r>
              <a:rPr lang="en-US" dirty="0" smtClean="0"/>
              <a:t>Model-Driven </a:t>
            </a:r>
            <a:r>
              <a:rPr lang="en-US" dirty="0"/>
              <a:t>D</a:t>
            </a:r>
            <a:r>
              <a:rPr lang="en-US" dirty="0" smtClean="0"/>
              <a:t>eployments</a:t>
            </a:r>
            <a:endParaRPr lang="en-US" dirty="0"/>
          </a:p>
        </p:txBody>
      </p:sp>
      <p:pic>
        <p:nvPicPr>
          <p:cNvPr id="16" name="Picture 15"/>
          <p:cNvPicPr>
            <a:picLocks/>
          </p:cNvPicPr>
          <p:nvPr/>
        </p:nvPicPr>
        <p:blipFill>
          <a:blip r:embed="rId3"/>
          <a:stretch>
            <a:fillRect/>
          </a:stretch>
        </p:blipFill>
        <p:spPr>
          <a:xfrm>
            <a:off x="152400" y="1200150"/>
            <a:ext cx="4572000" cy="3657600"/>
          </a:xfrm>
          <a:prstGeom prst="rect">
            <a:avLst/>
          </a:prstGeom>
          <a:noFill/>
          <a:ln>
            <a:noFill/>
          </a:ln>
          <a:effectLst>
            <a:outerShdw blurRad="412750" sx="102000" sy="102000" algn="ctr" rotWithShape="0">
              <a:prstClr val="black">
                <a:alpha val="40000"/>
              </a:prstClr>
            </a:outerShdw>
          </a:effectLst>
          <a:scene3d>
            <a:camera prst="perspectiveFront" fov="3900000">
              <a:rot lat="0" lon="19800000" rev="0"/>
            </a:camera>
            <a:lightRig rig="threePt" dir="t"/>
          </a:scene3d>
        </p:spPr>
      </p:pic>
      <p:sp>
        <p:nvSpPr>
          <p:cNvPr id="17" name="Rectangle 16"/>
          <p:cNvSpPr/>
          <p:nvPr/>
        </p:nvSpPr>
        <p:spPr>
          <a:xfrm>
            <a:off x="3775447" y="740497"/>
            <a:ext cx="1593107" cy="286848"/>
          </a:xfrm>
          <a:prstGeom prst="rect">
            <a:avLst/>
          </a:prstGeom>
        </p:spPr>
        <p:txBody>
          <a:bodyPr wrap="none">
            <a:spAutoFit/>
          </a:bodyPr>
          <a:lstStyle/>
          <a:p>
            <a:pPr algn="ctr"/>
            <a:r>
              <a:rPr lang="en-US" b="1" dirty="0" smtClean="0">
                <a:solidFill>
                  <a:schemeClr val="tx1">
                    <a:lumMod val="50000"/>
                    <a:lumOff val="50000"/>
                  </a:schemeClr>
                </a:solidFill>
                <a:latin typeface="Calibri"/>
                <a:cs typeface="Calibri"/>
              </a:rPr>
              <a:t>Running deployment</a:t>
            </a:r>
            <a:endParaRPr lang="en-US" b="1" dirty="0">
              <a:solidFill>
                <a:schemeClr val="tx1">
                  <a:lumMod val="50000"/>
                  <a:lumOff val="50000"/>
                </a:schemeClr>
              </a:solidFill>
              <a:latin typeface="Calibri"/>
              <a:cs typeface="Calibri"/>
            </a:endParaRPr>
          </a:p>
        </p:txBody>
      </p:sp>
      <p:pic>
        <p:nvPicPr>
          <p:cNvPr id="18" name="Picture 17"/>
          <p:cNvPicPr>
            <a:picLocks noChangeAspect="1"/>
          </p:cNvPicPr>
          <p:nvPr/>
        </p:nvPicPr>
        <p:blipFill>
          <a:blip r:embed="rId4"/>
          <a:stretch>
            <a:fillRect/>
          </a:stretch>
        </p:blipFill>
        <p:spPr>
          <a:xfrm>
            <a:off x="1645920" y="1068246"/>
            <a:ext cx="5852160" cy="3657600"/>
          </a:xfrm>
          <a:prstGeom prst="rect">
            <a:avLst/>
          </a:prstGeom>
          <a:noFill/>
          <a:ln>
            <a:noFill/>
          </a:ln>
          <a:effectLst>
            <a:outerShdw blurRad="412750" sx="102000" sy="102000" algn="ctr" rotWithShape="0">
              <a:prstClr val="black">
                <a:alpha val="40000"/>
              </a:prstClr>
            </a:outerShdw>
          </a:effectLst>
        </p:spPr>
      </p:pic>
    </p:spTree>
    <p:extLst>
      <p:ext uri="{BB962C8B-B14F-4D97-AF65-F5344CB8AC3E}">
        <p14:creationId xmlns:p14="http://schemas.microsoft.com/office/powerpoint/2010/main" val="223221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The How: Application Process for Repeatability</a:t>
            </a:r>
            <a:endParaRPr lang="en-US" dirty="0">
              <a:latin typeface="Trebuchet MS"/>
              <a:cs typeface="Trebuchet MS"/>
            </a:endParaRPr>
          </a:p>
        </p:txBody>
      </p:sp>
      <p:sp>
        <p:nvSpPr>
          <p:cNvPr id="3" name="Text Placeholder 2"/>
          <p:cNvSpPr>
            <a:spLocks noGrp="1"/>
          </p:cNvSpPr>
          <p:nvPr>
            <p:ph type="body" sz="quarter" idx="13"/>
          </p:nvPr>
        </p:nvSpPr>
        <p:spPr>
          <a:xfrm>
            <a:off x="304801" y="1107281"/>
            <a:ext cx="5486400" cy="3293269"/>
          </a:xfrm>
        </p:spPr>
        <p:txBody>
          <a:bodyPr/>
          <a:lstStyle/>
          <a:p>
            <a:pPr lvl="1"/>
            <a:r>
              <a:rPr lang="en-US" dirty="0" smtClean="0">
                <a:latin typeface="Trebuchet MS"/>
                <a:cs typeface="Trebuchet MS"/>
              </a:rPr>
              <a:t>Reusable application deployment process</a:t>
            </a:r>
          </a:p>
          <a:p>
            <a:pPr lvl="1"/>
            <a:r>
              <a:rPr lang="en-US" dirty="0">
                <a:latin typeface="Trebuchet MS"/>
                <a:cs typeface="Trebuchet MS"/>
              </a:rPr>
              <a:t>Reliably deploy across multiple environments</a:t>
            </a:r>
          </a:p>
          <a:p>
            <a:pPr lvl="1"/>
            <a:r>
              <a:rPr lang="en-US" dirty="0" smtClean="0">
                <a:latin typeface="Trebuchet MS"/>
                <a:cs typeface="Trebuchet MS"/>
              </a:rPr>
              <a:t>Start </a:t>
            </a:r>
            <a:r>
              <a:rPr lang="en-US" dirty="0">
                <a:latin typeface="Trebuchet MS"/>
                <a:cs typeface="Trebuchet MS"/>
              </a:rPr>
              <a:t>with what you have. Re-use existing </a:t>
            </a:r>
            <a:r>
              <a:rPr lang="en-US" dirty="0" smtClean="0">
                <a:latin typeface="Trebuchet MS"/>
                <a:cs typeface="Trebuchet MS"/>
              </a:rPr>
              <a:t>scripts</a:t>
            </a:r>
            <a:endParaRPr lang="en-US" dirty="0">
              <a:latin typeface="Trebuchet MS"/>
              <a:cs typeface="Trebuchet MS"/>
            </a:endParaRPr>
          </a:p>
          <a:p>
            <a:pPr lvl="1"/>
            <a:r>
              <a:rPr lang="en-US" dirty="0" smtClean="0">
                <a:latin typeface="Trebuchet MS"/>
                <a:cs typeface="Trebuchet MS"/>
              </a:rPr>
              <a:t>Save </a:t>
            </a:r>
            <a:r>
              <a:rPr lang="en-US" dirty="0">
                <a:latin typeface="Trebuchet MS"/>
                <a:cs typeface="Trebuchet MS"/>
              </a:rPr>
              <a:t>time by using </a:t>
            </a:r>
            <a:r>
              <a:rPr lang="en-US" dirty="0" smtClean="0">
                <a:latin typeface="Trebuchet MS"/>
                <a:cs typeface="Trebuchet MS"/>
              </a:rPr>
              <a:t>OOTB integrations</a:t>
            </a:r>
            <a:endParaRPr lang="en-US" dirty="0">
              <a:latin typeface="Trebuchet MS"/>
              <a:cs typeface="Trebuchet MS"/>
            </a:endParaRPr>
          </a:p>
          <a:p>
            <a:pPr lvl="1"/>
            <a:r>
              <a:rPr lang="en-US" dirty="0" smtClean="0">
                <a:latin typeface="Trebuchet MS"/>
                <a:cs typeface="Trebuchet MS"/>
              </a:rPr>
              <a:t>Dynamic behavior based on parameters and properties </a:t>
            </a:r>
            <a:endParaRPr lang="en-US" dirty="0">
              <a:latin typeface="Trebuchet MS"/>
              <a:cs typeface="Trebuchet MS"/>
            </a:endParaRPr>
          </a:p>
          <a:p>
            <a:pPr lvl="1"/>
            <a:endParaRPr lang="en-US" dirty="0">
              <a:latin typeface="Trebuchet MS"/>
              <a:cs typeface="Trebuchet MS"/>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971550"/>
            <a:ext cx="2045168" cy="3889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1598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Visibility – During and After deployments</a:t>
            </a:r>
            <a:endParaRPr lang="en-US" dirty="0"/>
          </a:p>
        </p:txBody>
      </p:sp>
      <p:sp>
        <p:nvSpPr>
          <p:cNvPr id="3" name="Text Placeholder 2"/>
          <p:cNvSpPr>
            <a:spLocks noGrp="1"/>
          </p:cNvSpPr>
          <p:nvPr>
            <p:ph type="body" sz="quarter" idx="13"/>
          </p:nvPr>
        </p:nvSpPr>
        <p:spPr>
          <a:xfrm>
            <a:off x="304800" y="971550"/>
            <a:ext cx="4267199" cy="3369469"/>
          </a:xfrm>
        </p:spPr>
        <p:txBody>
          <a:bodyPr/>
          <a:lstStyle/>
          <a:p>
            <a:pPr marL="52388" lvl="1" indent="0">
              <a:buNone/>
            </a:pPr>
            <a:r>
              <a:rPr lang="en-US" sz="1800" dirty="0" smtClean="0"/>
              <a:t>Execute deployments</a:t>
            </a:r>
          </a:p>
          <a:p>
            <a:pPr lvl="1"/>
            <a:r>
              <a:rPr lang="en-US" sz="1800" dirty="0" smtClean="0"/>
              <a:t>Push button deploy</a:t>
            </a:r>
            <a:endParaRPr lang="en-US" sz="1800" dirty="0"/>
          </a:p>
          <a:p>
            <a:pPr lvl="1"/>
            <a:r>
              <a:rPr lang="en-US" sz="1800" dirty="0" smtClean="0"/>
              <a:t>Real time view of deployments</a:t>
            </a:r>
            <a:endParaRPr lang="en-US" sz="1800" dirty="0"/>
          </a:p>
        </p:txBody>
      </p:sp>
      <p:pic>
        <p:nvPicPr>
          <p:cNvPr id="4" name="Picture 3" descr="2b Wireframes_Run Process from App List.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00" y="2343150"/>
            <a:ext cx="3810000" cy="2331086"/>
          </a:xfrm>
          <a:prstGeom prst="rect">
            <a:avLst/>
          </a:prstGeom>
          <a:noFill/>
          <a:ln w="9525">
            <a:solidFill>
              <a:srgbClr val="404040"/>
            </a:solidFill>
            <a:miter lim="800000"/>
            <a:headEnd/>
            <a:tailEnd/>
          </a:ln>
          <a:effectLst>
            <a:outerShdw blurRad="50800" dist="38100" dir="8100000" algn="tr" rotWithShape="0">
              <a:prstClr val="black">
                <a:alpha val="40000"/>
              </a:prstClr>
            </a:outerShdw>
          </a:effectLst>
        </p:spPr>
      </p:pic>
      <p:sp>
        <p:nvSpPr>
          <p:cNvPr id="5" name="Text Placeholder 2"/>
          <p:cNvSpPr txBox="1">
            <a:spLocks/>
          </p:cNvSpPr>
          <p:nvPr/>
        </p:nvSpPr>
        <p:spPr bwMode="gray">
          <a:xfrm>
            <a:off x="4795999" y="971550"/>
            <a:ext cx="404320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Calibri"/>
                <a:ea typeface="+mn-ea"/>
                <a:cs typeface="Calibri"/>
              </a:defRPr>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Calibri"/>
                <a:ea typeface="+mn-ea"/>
                <a:cs typeface="Calibri"/>
              </a:defRPr>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Calibri"/>
                <a:ea typeface="+mn-ea"/>
                <a:cs typeface="Calibri"/>
              </a:defRPr>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Calibri"/>
                <a:ea typeface="+mn-ea"/>
                <a:cs typeface="Calibri"/>
              </a:defRPr>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Calibri"/>
                <a:ea typeface="+mn-ea"/>
                <a:cs typeface="Calibri"/>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marL="52388" lvl="1" indent="0">
              <a:buNone/>
            </a:pPr>
            <a:r>
              <a:rPr lang="en-US" sz="1800" dirty="0" smtClean="0"/>
              <a:t>What is deployed where</a:t>
            </a:r>
          </a:p>
          <a:p>
            <a:pPr lvl="1"/>
            <a:r>
              <a:rPr lang="en-US" sz="1800" dirty="0" smtClean="0"/>
              <a:t>Track applications in environments</a:t>
            </a:r>
          </a:p>
          <a:p>
            <a:pPr lvl="1"/>
            <a:r>
              <a:rPr lang="en-US" sz="1800" dirty="0" smtClean="0"/>
              <a:t>Track artifacts on each server</a:t>
            </a:r>
          </a:p>
          <a:p>
            <a:pPr lvl="1"/>
            <a:endParaRPr lang="en-US" sz="2400" dirty="0" smtClean="0"/>
          </a:p>
          <a:p>
            <a:pPr lvl="1"/>
            <a:endParaRPr lang="en-US" sz="2400" dirty="0"/>
          </a:p>
        </p:txBody>
      </p:sp>
      <p:pic>
        <p:nvPicPr>
          <p:cNvPr id="6" name="Picture 5" descr="Wireframes_Environment inventory 1a.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24400" y="2348613"/>
            <a:ext cx="3429000" cy="2204495"/>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00650" y="3417319"/>
            <a:ext cx="3830929" cy="1364231"/>
          </a:xfrm>
          <a:prstGeom prst="rect">
            <a:avLst/>
          </a:prstGeom>
          <a:noFill/>
          <a:ln w="9525">
            <a:solidFill>
              <a:schemeClr val="tx1"/>
            </a:solidFill>
            <a:miter lim="800000"/>
            <a:headEnd/>
            <a:tailEnd/>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611146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Feature Releases</a:t>
            </a:r>
            <a:endParaRPr lang="en-US" dirty="0"/>
          </a:p>
        </p:txBody>
      </p:sp>
      <p:sp>
        <p:nvSpPr>
          <p:cNvPr id="3" name="Text Placeholder 2"/>
          <p:cNvSpPr>
            <a:spLocks noGrp="1"/>
          </p:cNvSpPr>
          <p:nvPr>
            <p:ph type="body" sz="quarter" idx="13"/>
          </p:nvPr>
        </p:nvSpPr>
        <p:spPr>
          <a:xfrm>
            <a:off x="304800" y="742950"/>
            <a:ext cx="8137525" cy="3733800"/>
          </a:xfrm>
        </p:spPr>
        <p:txBody>
          <a:bodyPr/>
          <a:lstStyle/>
          <a:p>
            <a:r>
              <a:rPr lang="en-US" sz="2000" dirty="0" smtClean="0"/>
              <a:t>Current:</a:t>
            </a:r>
          </a:p>
          <a:p>
            <a:pPr marL="342900" indent="-342900">
              <a:buFont typeface="Arial"/>
              <a:buChar char="•"/>
            </a:pPr>
            <a:r>
              <a:rPr lang="en-US" sz="2000" dirty="0" smtClean="0"/>
              <a:t>Long term support (LTS) releases – our traditional releases</a:t>
            </a:r>
          </a:p>
          <a:p>
            <a:pPr marL="342900" indent="-342900">
              <a:buFont typeface="Arial"/>
              <a:buChar char="•"/>
            </a:pPr>
            <a:r>
              <a:rPr lang="en-US" sz="2000" dirty="0" smtClean="0"/>
              <a:t>Maintenance releases</a:t>
            </a:r>
          </a:p>
          <a:p>
            <a:pPr marL="342900" indent="-342900">
              <a:buFont typeface="Arial"/>
              <a:buChar char="•"/>
            </a:pPr>
            <a:r>
              <a:rPr lang="en-US" sz="2000" dirty="0" smtClean="0"/>
              <a:t>Hotfix releases</a:t>
            </a:r>
          </a:p>
          <a:p>
            <a:endParaRPr lang="en-US" sz="2000" dirty="0"/>
          </a:p>
          <a:p>
            <a:r>
              <a:rPr lang="en-US" sz="2000" dirty="0" smtClean="0"/>
              <a:t>Introducing:</a:t>
            </a:r>
          </a:p>
          <a:p>
            <a:pPr marL="342900" indent="-342900">
              <a:buFont typeface="Arial"/>
              <a:buChar char="•"/>
            </a:pPr>
            <a:r>
              <a:rPr lang="en-US" sz="2000" dirty="0" smtClean="0"/>
              <a:t>Feature </a:t>
            </a:r>
            <a:r>
              <a:rPr lang="en-US" sz="2000" dirty="0"/>
              <a:t>releases</a:t>
            </a:r>
          </a:p>
          <a:p>
            <a:pPr marL="627063" lvl="1" indent="-342900"/>
            <a:r>
              <a:rPr lang="en-US" sz="1400" dirty="0" smtClean="0"/>
              <a:t>Every 60-80 days</a:t>
            </a:r>
          </a:p>
          <a:p>
            <a:pPr marL="627063" lvl="1" indent="-342900"/>
            <a:r>
              <a:rPr lang="en-US" sz="1400" dirty="0"/>
              <a:t>Mainly new features. Will roll-up defect fixes</a:t>
            </a:r>
          </a:p>
          <a:p>
            <a:pPr marL="627063" lvl="1" indent="-342900"/>
            <a:r>
              <a:rPr lang="en-US" sz="1400" dirty="0" smtClean="0"/>
              <a:t>You </a:t>
            </a:r>
            <a:r>
              <a:rPr lang="en-US" sz="1400" dirty="0"/>
              <a:t>get features sooner!</a:t>
            </a:r>
          </a:p>
          <a:p>
            <a:pPr marL="627063" lvl="1" indent="-342900"/>
            <a:r>
              <a:rPr lang="en-US" sz="1400" dirty="0" smtClean="0"/>
              <a:t>Makes </a:t>
            </a:r>
            <a:r>
              <a:rPr lang="en-US" sz="1400" dirty="0"/>
              <a:t>LTS adoption faster</a:t>
            </a:r>
          </a:p>
          <a:p>
            <a:pPr marL="627063" lvl="1" indent="-342900"/>
            <a:r>
              <a:rPr lang="en-US" sz="1400" b="1" dirty="0" smtClean="0"/>
              <a:t>No Maintenance Releases for FR</a:t>
            </a:r>
          </a:p>
        </p:txBody>
      </p:sp>
    </p:spTree>
    <p:extLst>
      <p:ext uri="{BB962C8B-B14F-4D97-AF65-F5344CB8AC3E}">
        <p14:creationId xmlns:p14="http://schemas.microsoft.com/office/powerpoint/2010/main" val="36743118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illustration</a:t>
            </a:r>
            <a:endParaRPr lang="en-US" dirty="0"/>
          </a:p>
        </p:txBody>
      </p:sp>
      <p:grpSp>
        <p:nvGrpSpPr>
          <p:cNvPr id="4" name="Group 3"/>
          <p:cNvGrpSpPr/>
          <p:nvPr/>
        </p:nvGrpSpPr>
        <p:grpSpPr>
          <a:xfrm>
            <a:off x="228600" y="1047750"/>
            <a:ext cx="9067800" cy="3276600"/>
            <a:chOff x="228600" y="1047750"/>
            <a:chExt cx="9067800" cy="3276600"/>
          </a:xfrm>
        </p:grpSpPr>
        <p:grpSp>
          <p:nvGrpSpPr>
            <p:cNvPr id="3" name="Group 2"/>
            <p:cNvGrpSpPr/>
            <p:nvPr/>
          </p:nvGrpSpPr>
          <p:grpSpPr>
            <a:xfrm>
              <a:off x="228600" y="1047750"/>
              <a:ext cx="9067800" cy="3276600"/>
              <a:chOff x="228600" y="1047750"/>
              <a:chExt cx="9067800" cy="3276600"/>
            </a:xfrm>
          </p:grpSpPr>
          <p:sp>
            <p:nvSpPr>
              <p:cNvPr id="81" name="TextBox 80"/>
              <p:cNvSpPr txBox="1"/>
              <p:nvPr/>
            </p:nvSpPr>
            <p:spPr>
              <a:xfrm>
                <a:off x="8153400" y="1428750"/>
                <a:ext cx="11430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FF490B">
                        <a:lumMod val="50000"/>
                      </a:srgbClr>
                    </a:solidFill>
                    <a:latin typeface="Trebuchet MS"/>
                  </a:rPr>
                  <a:t>Main line</a:t>
                </a:r>
              </a:p>
            </p:txBody>
          </p:sp>
          <p:sp>
            <p:nvSpPr>
              <p:cNvPr id="84" name="TextBox 83"/>
              <p:cNvSpPr txBox="1"/>
              <p:nvPr/>
            </p:nvSpPr>
            <p:spPr>
              <a:xfrm>
                <a:off x="7772400" y="3486150"/>
                <a:ext cx="13716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FF490B">
                        <a:lumMod val="50000"/>
                      </a:srgbClr>
                    </a:solidFill>
                    <a:latin typeface="Trebuchet MS"/>
                  </a:rPr>
                  <a:t>Maintenance line</a:t>
                </a:r>
              </a:p>
            </p:txBody>
          </p:sp>
          <p:sp>
            <p:nvSpPr>
              <p:cNvPr id="85" name="TextBox 84"/>
              <p:cNvSpPr txBox="1"/>
              <p:nvPr/>
            </p:nvSpPr>
            <p:spPr>
              <a:xfrm>
                <a:off x="7848600" y="2647950"/>
                <a:ext cx="13716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a:solidFill>
                      <a:srgbClr val="FF490B">
                        <a:lumMod val="50000"/>
                      </a:srgbClr>
                    </a:solidFill>
                    <a:latin typeface="Trebuchet MS"/>
                  </a:rPr>
                  <a:t>Maintenance</a:t>
                </a:r>
                <a:r>
                  <a:rPr lang="en-US" sz="1000" b="1" dirty="0" smtClean="0">
                    <a:solidFill>
                      <a:srgbClr val="FF490B">
                        <a:lumMod val="50000"/>
                      </a:srgbClr>
                    </a:solidFill>
                    <a:latin typeface="Trebuchet MS"/>
                  </a:rPr>
                  <a:t> line</a:t>
                </a:r>
              </a:p>
            </p:txBody>
          </p:sp>
          <p:cxnSp>
            <p:nvCxnSpPr>
              <p:cNvPr id="87" name="Elbow Connector 86"/>
              <p:cNvCxnSpPr/>
              <p:nvPr/>
            </p:nvCxnSpPr>
            <p:spPr>
              <a:xfrm>
                <a:off x="533400" y="1352550"/>
                <a:ext cx="8305800" cy="2057400"/>
              </a:xfrm>
              <a:prstGeom prst="bentConnector3">
                <a:avLst>
                  <a:gd name="adj1" fmla="val -92"/>
                </a:avLst>
              </a:prstGeom>
              <a:noFill/>
              <a:ln w="25400" cap="flat" cmpd="sng" algn="ctr">
                <a:solidFill>
                  <a:srgbClr val="00A99D"/>
                </a:solidFill>
                <a:prstDash val="solid"/>
                <a:tailEnd type="arrow"/>
              </a:ln>
              <a:effectLst>
                <a:outerShdw blurRad="40000" dist="20000" dir="5400000" rotWithShape="0">
                  <a:srgbClr val="000000">
                    <a:alpha val="38000"/>
                  </a:srgbClr>
                </a:outerShdw>
              </a:effectLst>
            </p:spPr>
          </p:cxnSp>
          <p:cxnSp>
            <p:nvCxnSpPr>
              <p:cNvPr id="88" name="Straight Arrow Connector 87"/>
              <p:cNvCxnSpPr/>
              <p:nvPr/>
            </p:nvCxnSpPr>
            <p:spPr>
              <a:xfrm>
                <a:off x="533400" y="1352550"/>
                <a:ext cx="8382000" cy="0"/>
              </a:xfrm>
              <a:prstGeom prst="straightConnector1">
                <a:avLst/>
              </a:prstGeom>
              <a:noFill/>
              <a:ln w="25400" cap="flat" cmpd="sng" algn="ctr">
                <a:solidFill>
                  <a:srgbClr val="01A1E7"/>
                </a:solidFill>
                <a:prstDash val="solid"/>
                <a:tailEnd type="arrow"/>
              </a:ln>
              <a:effectLst/>
            </p:spPr>
          </p:cxnSp>
          <p:sp>
            <p:nvSpPr>
              <p:cNvPr id="89" name="Oval 88"/>
              <p:cNvSpPr/>
              <p:nvPr/>
            </p:nvSpPr>
            <p:spPr>
              <a:xfrm>
                <a:off x="228600" y="1047750"/>
                <a:ext cx="632460" cy="609600"/>
              </a:xfrm>
              <a:prstGeom prst="ellipse">
                <a:avLst/>
              </a:prstGeom>
              <a:gradFill rotWithShape="1">
                <a:gsLst>
                  <a:gs pos="0">
                    <a:srgbClr val="111111">
                      <a:shade val="51000"/>
                      <a:satMod val="130000"/>
                    </a:srgbClr>
                  </a:gs>
                  <a:gs pos="80000">
                    <a:srgbClr val="111111">
                      <a:shade val="93000"/>
                      <a:satMod val="130000"/>
                    </a:srgbClr>
                  </a:gs>
                  <a:gs pos="100000">
                    <a:srgbClr val="111111">
                      <a:shade val="94000"/>
                      <a:satMod val="135000"/>
                    </a:srgbClr>
                  </a:gs>
                </a:gsLst>
                <a:lin ang="16200000" scaled="0"/>
              </a:gradFill>
              <a:ln w="9525" cap="flat" cmpd="sng" algn="ctr">
                <a:solidFill>
                  <a:srgbClr val="11111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5.0</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LTS</a:t>
                </a:r>
              </a:p>
            </p:txBody>
          </p:sp>
          <p:sp>
            <p:nvSpPr>
              <p:cNvPr id="90" name="Oval 89"/>
              <p:cNvSpPr/>
              <p:nvPr/>
            </p:nvSpPr>
            <p:spPr>
              <a:xfrm>
                <a:off x="1752600" y="1047750"/>
                <a:ext cx="609600" cy="609600"/>
              </a:xfrm>
              <a:prstGeom prst="ellipse">
                <a:avLst/>
              </a:prstGeom>
              <a:gradFill rotWithShape="1">
                <a:gsLst>
                  <a:gs pos="0">
                    <a:srgbClr val="01A1E7">
                      <a:shade val="51000"/>
                      <a:satMod val="130000"/>
                    </a:srgbClr>
                  </a:gs>
                  <a:gs pos="80000">
                    <a:srgbClr val="01A1E7">
                      <a:shade val="93000"/>
                      <a:satMod val="130000"/>
                    </a:srgbClr>
                  </a:gs>
                  <a:gs pos="100000">
                    <a:srgbClr val="01A1E7">
                      <a:shade val="94000"/>
                      <a:satMod val="135000"/>
                    </a:srgbClr>
                  </a:gs>
                </a:gsLst>
                <a:lin ang="16200000" scaled="0"/>
              </a:gradFill>
              <a:ln w="9525" cap="flat" cmpd="sng" algn="ctr">
                <a:solidFill>
                  <a:srgbClr val="01A1E7">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5.1</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FR</a:t>
                </a:r>
              </a:p>
            </p:txBody>
          </p:sp>
          <p:cxnSp>
            <p:nvCxnSpPr>
              <p:cNvPr id="91" name="Elbow Connector 90"/>
              <p:cNvCxnSpPr/>
              <p:nvPr/>
            </p:nvCxnSpPr>
            <p:spPr>
              <a:xfrm>
                <a:off x="6553200" y="1352550"/>
                <a:ext cx="2362200" cy="1028700"/>
              </a:xfrm>
              <a:prstGeom prst="bentConnector3">
                <a:avLst>
                  <a:gd name="adj1" fmla="val -323"/>
                </a:avLst>
              </a:prstGeom>
              <a:noFill/>
              <a:ln w="25400" cap="flat" cmpd="sng" algn="ctr">
                <a:solidFill>
                  <a:srgbClr val="00A99D"/>
                </a:solidFill>
                <a:prstDash val="solid"/>
                <a:tailEnd type="arrow"/>
              </a:ln>
              <a:effectLst>
                <a:outerShdw blurRad="40000" dist="20000" dir="5400000" rotWithShape="0">
                  <a:srgbClr val="000000">
                    <a:alpha val="38000"/>
                  </a:srgbClr>
                </a:outerShdw>
              </a:effectLst>
            </p:spPr>
          </p:cxnSp>
          <p:sp>
            <p:nvSpPr>
              <p:cNvPr id="92" name="Oval 91"/>
              <p:cNvSpPr/>
              <p:nvPr/>
            </p:nvSpPr>
            <p:spPr>
              <a:xfrm>
                <a:off x="4191000" y="1047750"/>
                <a:ext cx="609600" cy="609600"/>
              </a:xfrm>
              <a:prstGeom prst="ellipse">
                <a:avLst/>
              </a:prstGeom>
              <a:gradFill rotWithShape="1">
                <a:gsLst>
                  <a:gs pos="0">
                    <a:srgbClr val="01A1E7">
                      <a:shade val="51000"/>
                      <a:satMod val="130000"/>
                    </a:srgbClr>
                  </a:gs>
                  <a:gs pos="80000">
                    <a:srgbClr val="01A1E7">
                      <a:shade val="93000"/>
                      <a:satMod val="130000"/>
                    </a:srgbClr>
                  </a:gs>
                  <a:gs pos="100000">
                    <a:srgbClr val="01A1E7">
                      <a:shade val="94000"/>
                      <a:satMod val="135000"/>
                    </a:srgbClr>
                  </a:gs>
                </a:gsLst>
                <a:lin ang="16200000" scaled="0"/>
              </a:gradFill>
              <a:ln w="9525" cap="flat" cmpd="sng" algn="ctr">
                <a:solidFill>
                  <a:srgbClr val="01A1E7">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5.2</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FR</a:t>
                </a:r>
              </a:p>
            </p:txBody>
          </p:sp>
          <p:sp>
            <p:nvSpPr>
              <p:cNvPr id="93" name="Oval 92"/>
              <p:cNvSpPr/>
              <p:nvPr/>
            </p:nvSpPr>
            <p:spPr>
              <a:xfrm>
                <a:off x="6172200" y="1047750"/>
                <a:ext cx="632460" cy="609600"/>
              </a:xfrm>
              <a:prstGeom prst="ellipse">
                <a:avLst/>
              </a:prstGeom>
              <a:gradFill rotWithShape="1">
                <a:gsLst>
                  <a:gs pos="0">
                    <a:srgbClr val="111111">
                      <a:shade val="51000"/>
                      <a:satMod val="130000"/>
                    </a:srgbClr>
                  </a:gs>
                  <a:gs pos="80000">
                    <a:srgbClr val="111111">
                      <a:shade val="93000"/>
                      <a:satMod val="130000"/>
                    </a:srgbClr>
                  </a:gs>
                  <a:gs pos="100000">
                    <a:srgbClr val="111111">
                      <a:shade val="94000"/>
                      <a:satMod val="135000"/>
                    </a:srgbClr>
                  </a:gs>
                </a:gsLst>
                <a:lin ang="16200000" scaled="0"/>
              </a:gradFill>
              <a:ln w="9525" cap="flat" cmpd="sng" algn="ctr">
                <a:solidFill>
                  <a:srgbClr val="11111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6.0</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LTS</a:t>
                </a:r>
              </a:p>
            </p:txBody>
          </p:sp>
          <p:sp>
            <p:nvSpPr>
              <p:cNvPr id="94" name="Oval 93"/>
              <p:cNvSpPr/>
              <p:nvPr/>
            </p:nvSpPr>
            <p:spPr>
              <a:xfrm>
                <a:off x="7589520" y="1047750"/>
                <a:ext cx="609600" cy="609600"/>
              </a:xfrm>
              <a:prstGeom prst="ellipse">
                <a:avLst/>
              </a:prstGeom>
              <a:gradFill rotWithShape="1">
                <a:gsLst>
                  <a:gs pos="0">
                    <a:srgbClr val="01A1E7">
                      <a:shade val="51000"/>
                      <a:satMod val="130000"/>
                    </a:srgbClr>
                  </a:gs>
                  <a:gs pos="80000">
                    <a:srgbClr val="01A1E7">
                      <a:shade val="93000"/>
                      <a:satMod val="130000"/>
                    </a:srgbClr>
                  </a:gs>
                  <a:gs pos="100000">
                    <a:srgbClr val="01A1E7">
                      <a:shade val="94000"/>
                      <a:satMod val="135000"/>
                    </a:srgbClr>
                  </a:gs>
                </a:gsLst>
                <a:lin ang="16200000" scaled="0"/>
              </a:gradFill>
              <a:ln w="9525" cap="flat" cmpd="sng" algn="ctr">
                <a:solidFill>
                  <a:srgbClr val="01A1E7">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6.1</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1264" b="1" i="0" u="none" strike="noStrike" kern="0" cap="none" spc="0" normalizeH="0" baseline="0" noProof="0" dirty="0" smtClean="0">
                    <a:ln>
                      <a:noFill/>
                    </a:ln>
                    <a:solidFill>
                      <a:srgbClr val="FFFFFF"/>
                    </a:solidFill>
                    <a:effectLst/>
                    <a:uLnTx/>
                    <a:uFillTx/>
                    <a:latin typeface="Trebuchet MS"/>
                  </a:rPr>
                  <a:t>FR</a:t>
                </a:r>
              </a:p>
            </p:txBody>
          </p:sp>
          <p:sp>
            <p:nvSpPr>
              <p:cNvPr id="95" name="Oval 94"/>
              <p:cNvSpPr/>
              <p:nvPr/>
            </p:nvSpPr>
            <p:spPr>
              <a:xfrm>
                <a:off x="3139440" y="3105150"/>
                <a:ext cx="609600" cy="609600"/>
              </a:xfrm>
              <a:prstGeom prst="ellipse">
                <a:avLst/>
              </a:prstGeom>
              <a:gradFill rotWithShape="1">
                <a:gsLst>
                  <a:gs pos="0">
                    <a:srgbClr val="FE9901">
                      <a:shade val="51000"/>
                      <a:satMod val="130000"/>
                    </a:srgbClr>
                  </a:gs>
                  <a:gs pos="80000">
                    <a:srgbClr val="FE9901">
                      <a:shade val="93000"/>
                      <a:satMod val="130000"/>
                    </a:srgbClr>
                  </a:gs>
                  <a:gs pos="100000">
                    <a:srgbClr val="FE9901">
                      <a:shade val="94000"/>
                      <a:satMod val="135000"/>
                    </a:srgbClr>
                  </a:gs>
                </a:gsLst>
                <a:lin ang="16200000" scaled="0"/>
              </a:gradFill>
              <a:ln w="9525" cap="flat" cmpd="sng" algn="ctr">
                <a:solidFill>
                  <a:srgbClr val="FE990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5.0.2</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MR</a:t>
                </a:r>
              </a:p>
            </p:txBody>
          </p:sp>
          <p:sp>
            <p:nvSpPr>
              <p:cNvPr id="96" name="Oval 95"/>
              <p:cNvSpPr/>
              <p:nvPr/>
            </p:nvSpPr>
            <p:spPr>
              <a:xfrm>
                <a:off x="4762500" y="3105150"/>
                <a:ext cx="609600" cy="609600"/>
              </a:xfrm>
              <a:prstGeom prst="ellipse">
                <a:avLst/>
              </a:prstGeom>
              <a:gradFill rotWithShape="1">
                <a:gsLst>
                  <a:gs pos="0">
                    <a:srgbClr val="FE9901">
                      <a:shade val="51000"/>
                      <a:satMod val="130000"/>
                    </a:srgbClr>
                  </a:gs>
                  <a:gs pos="80000">
                    <a:srgbClr val="FE9901">
                      <a:shade val="93000"/>
                      <a:satMod val="130000"/>
                    </a:srgbClr>
                  </a:gs>
                  <a:gs pos="100000">
                    <a:srgbClr val="FE9901">
                      <a:shade val="94000"/>
                      <a:satMod val="135000"/>
                    </a:srgbClr>
                  </a:gs>
                </a:gsLst>
                <a:lin ang="16200000" scaled="0"/>
              </a:gradFill>
              <a:ln w="9525" cap="flat" cmpd="sng" algn="ctr">
                <a:solidFill>
                  <a:srgbClr val="FE990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5.0.3</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MR</a:t>
                </a:r>
              </a:p>
            </p:txBody>
          </p:sp>
          <p:sp>
            <p:nvSpPr>
              <p:cNvPr id="97" name="Oval 96"/>
              <p:cNvSpPr/>
              <p:nvPr/>
            </p:nvSpPr>
            <p:spPr>
              <a:xfrm>
                <a:off x="7947660" y="2038350"/>
                <a:ext cx="609600" cy="609600"/>
              </a:xfrm>
              <a:prstGeom prst="ellipse">
                <a:avLst/>
              </a:prstGeom>
              <a:gradFill rotWithShape="1">
                <a:gsLst>
                  <a:gs pos="0">
                    <a:srgbClr val="FE9901">
                      <a:shade val="51000"/>
                      <a:satMod val="130000"/>
                    </a:srgbClr>
                  </a:gs>
                  <a:gs pos="80000">
                    <a:srgbClr val="FE9901">
                      <a:shade val="93000"/>
                      <a:satMod val="130000"/>
                    </a:srgbClr>
                  </a:gs>
                  <a:gs pos="100000">
                    <a:srgbClr val="FE9901">
                      <a:shade val="94000"/>
                      <a:satMod val="135000"/>
                    </a:srgbClr>
                  </a:gs>
                </a:gsLst>
                <a:lin ang="16200000" scaled="0"/>
              </a:gradFill>
              <a:ln w="9525" cap="flat" cmpd="sng" algn="ctr">
                <a:solidFill>
                  <a:srgbClr val="FE990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6.0.1</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MR</a:t>
                </a:r>
              </a:p>
            </p:txBody>
          </p:sp>
          <p:sp>
            <p:nvSpPr>
              <p:cNvPr id="98" name="Oval 97"/>
              <p:cNvSpPr/>
              <p:nvPr/>
            </p:nvSpPr>
            <p:spPr>
              <a:xfrm>
                <a:off x="304800" y="4095750"/>
                <a:ext cx="163830" cy="152400"/>
              </a:xfrm>
              <a:prstGeom prst="ellipse">
                <a:avLst/>
              </a:prstGeom>
              <a:gradFill rotWithShape="1">
                <a:gsLst>
                  <a:gs pos="0">
                    <a:srgbClr val="111111">
                      <a:shade val="51000"/>
                      <a:satMod val="130000"/>
                    </a:srgbClr>
                  </a:gs>
                  <a:gs pos="80000">
                    <a:srgbClr val="111111">
                      <a:shade val="93000"/>
                      <a:satMod val="130000"/>
                    </a:srgbClr>
                  </a:gs>
                  <a:gs pos="100000">
                    <a:srgbClr val="111111">
                      <a:shade val="94000"/>
                      <a:satMod val="135000"/>
                    </a:srgbClr>
                  </a:gs>
                </a:gsLst>
                <a:lin ang="16200000" scaled="0"/>
              </a:gradFill>
              <a:ln w="9525" cap="flat" cmpd="sng" algn="ctr">
                <a:solidFill>
                  <a:srgbClr val="11111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endParaRPr kumimoji="0" lang="en-US" sz="1264" b="1" i="0" u="none" strike="noStrike" kern="0" cap="none" spc="0" normalizeH="0" baseline="0" noProof="0" dirty="0" smtClean="0">
                  <a:ln>
                    <a:noFill/>
                  </a:ln>
                  <a:solidFill>
                    <a:srgbClr val="FFFFFF"/>
                  </a:solidFill>
                  <a:effectLst/>
                  <a:uLnTx/>
                  <a:uFillTx/>
                  <a:latin typeface="Trebuchet MS"/>
                </a:endParaRPr>
              </a:p>
            </p:txBody>
          </p:sp>
          <p:sp>
            <p:nvSpPr>
              <p:cNvPr id="99" name="TextBox 98"/>
              <p:cNvSpPr txBox="1"/>
              <p:nvPr/>
            </p:nvSpPr>
            <p:spPr>
              <a:xfrm>
                <a:off x="457200" y="4095750"/>
                <a:ext cx="15240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111111"/>
                    </a:solidFill>
                    <a:latin typeface="Trebuchet MS"/>
                  </a:rPr>
                  <a:t>LTS: Long Term Support</a:t>
                </a:r>
              </a:p>
            </p:txBody>
          </p:sp>
          <p:sp>
            <p:nvSpPr>
              <p:cNvPr id="100" name="Oval 99"/>
              <p:cNvSpPr/>
              <p:nvPr/>
            </p:nvSpPr>
            <p:spPr>
              <a:xfrm>
                <a:off x="2362200" y="4095750"/>
                <a:ext cx="163830" cy="152400"/>
              </a:xfrm>
              <a:prstGeom prst="ellipse">
                <a:avLst/>
              </a:prstGeom>
              <a:gradFill rotWithShape="1">
                <a:gsLst>
                  <a:gs pos="0">
                    <a:srgbClr val="01A1E7">
                      <a:shade val="51000"/>
                      <a:satMod val="130000"/>
                    </a:srgbClr>
                  </a:gs>
                  <a:gs pos="80000">
                    <a:srgbClr val="01A1E7">
                      <a:shade val="93000"/>
                      <a:satMod val="130000"/>
                    </a:srgbClr>
                  </a:gs>
                  <a:gs pos="100000">
                    <a:srgbClr val="01A1E7">
                      <a:shade val="94000"/>
                      <a:satMod val="135000"/>
                    </a:srgbClr>
                  </a:gs>
                </a:gsLst>
                <a:lin ang="16200000" scaled="0"/>
              </a:gradFill>
              <a:ln w="9525" cap="flat" cmpd="sng" algn="ctr">
                <a:solidFill>
                  <a:srgbClr val="01A1E7">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endParaRPr kumimoji="0" lang="en-US" sz="1264" b="1" i="0" u="none" strike="noStrike" kern="0" cap="none" spc="0" normalizeH="0" baseline="0" noProof="0" dirty="0" smtClean="0">
                  <a:ln>
                    <a:noFill/>
                  </a:ln>
                  <a:solidFill>
                    <a:srgbClr val="FFFFFF"/>
                  </a:solidFill>
                  <a:effectLst/>
                  <a:uLnTx/>
                  <a:uFillTx/>
                  <a:latin typeface="Trebuchet MS"/>
                </a:endParaRPr>
              </a:p>
            </p:txBody>
          </p:sp>
          <p:sp>
            <p:nvSpPr>
              <p:cNvPr id="101" name="TextBox 100"/>
              <p:cNvSpPr txBox="1"/>
              <p:nvPr/>
            </p:nvSpPr>
            <p:spPr>
              <a:xfrm>
                <a:off x="2438400" y="4095750"/>
                <a:ext cx="15240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111111"/>
                    </a:solidFill>
                    <a:latin typeface="Trebuchet MS"/>
                  </a:rPr>
                  <a:t>FR: Feature Release</a:t>
                </a:r>
              </a:p>
            </p:txBody>
          </p:sp>
          <p:sp>
            <p:nvSpPr>
              <p:cNvPr id="102" name="Oval 101"/>
              <p:cNvSpPr/>
              <p:nvPr/>
            </p:nvSpPr>
            <p:spPr>
              <a:xfrm>
                <a:off x="4495800" y="4095750"/>
                <a:ext cx="163830" cy="152400"/>
              </a:xfrm>
              <a:prstGeom prst="ellipse">
                <a:avLst/>
              </a:prstGeom>
              <a:gradFill rotWithShape="1">
                <a:gsLst>
                  <a:gs pos="0">
                    <a:srgbClr val="FE9901">
                      <a:shade val="51000"/>
                      <a:satMod val="130000"/>
                    </a:srgbClr>
                  </a:gs>
                  <a:gs pos="80000">
                    <a:srgbClr val="FE9901">
                      <a:shade val="93000"/>
                      <a:satMod val="130000"/>
                    </a:srgbClr>
                  </a:gs>
                  <a:gs pos="100000">
                    <a:srgbClr val="FE9901">
                      <a:shade val="94000"/>
                      <a:satMod val="135000"/>
                    </a:srgbClr>
                  </a:gs>
                </a:gsLst>
                <a:lin ang="16200000" scaled="0"/>
              </a:gradFill>
              <a:ln w="9525" cap="flat" cmpd="sng" algn="ctr">
                <a:solidFill>
                  <a:srgbClr val="FE990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endParaRPr kumimoji="0" lang="en-US" sz="1264" b="1" i="0" u="none" strike="noStrike" kern="0" cap="none" spc="0" normalizeH="0" baseline="0" noProof="0" dirty="0" smtClean="0">
                  <a:ln>
                    <a:noFill/>
                  </a:ln>
                  <a:solidFill>
                    <a:srgbClr val="FFFFFF"/>
                  </a:solidFill>
                  <a:effectLst/>
                  <a:uLnTx/>
                  <a:uFillTx/>
                  <a:latin typeface="Trebuchet MS"/>
                </a:endParaRPr>
              </a:p>
            </p:txBody>
          </p:sp>
          <p:sp>
            <p:nvSpPr>
              <p:cNvPr id="103" name="TextBox 102"/>
              <p:cNvSpPr txBox="1"/>
              <p:nvPr/>
            </p:nvSpPr>
            <p:spPr>
              <a:xfrm>
                <a:off x="4648200" y="4095750"/>
                <a:ext cx="16764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111111"/>
                    </a:solidFill>
                    <a:latin typeface="Trebuchet MS"/>
                  </a:rPr>
                  <a:t>MR : Maintenance Release</a:t>
                </a:r>
              </a:p>
            </p:txBody>
          </p:sp>
          <p:cxnSp>
            <p:nvCxnSpPr>
              <p:cNvPr id="104" name="Straight Arrow Connector 103"/>
              <p:cNvCxnSpPr/>
              <p:nvPr/>
            </p:nvCxnSpPr>
            <p:spPr>
              <a:xfrm flipV="1">
                <a:off x="3444240" y="1352550"/>
                <a:ext cx="0" cy="1752600"/>
              </a:xfrm>
              <a:prstGeom prst="straightConnector1">
                <a:avLst/>
              </a:prstGeom>
              <a:noFill/>
              <a:ln w="25400" cap="flat" cmpd="sng" algn="ctr">
                <a:solidFill>
                  <a:srgbClr val="01A1E7"/>
                </a:solidFill>
                <a:prstDash val="dash"/>
                <a:tailEnd type="arrow"/>
              </a:ln>
              <a:effectLst/>
            </p:spPr>
          </p:cxnSp>
          <p:cxnSp>
            <p:nvCxnSpPr>
              <p:cNvPr id="105" name="Straight Arrow Connector 104"/>
              <p:cNvCxnSpPr/>
              <p:nvPr/>
            </p:nvCxnSpPr>
            <p:spPr>
              <a:xfrm flipV="1">
                <a:off x="5067300" y="1352550"/>
                <a:ext cx="0" cy="1752600"/>
              </a:xfrm>
              <a:prstGeom prst="straightConnector1">
                <a:avLst/>
              </a:prstGeom>
              <a:noFill/>
              <a:ln w="25400" cap="flat" cmpd="sng" algn="ctr">
                <a:solidFill>
                  <a:srgbClr val="01A1E7"/>
                </a:solidFill>
                <a:prstDash val="dash"/>
                <a:tailEnd type="arrow"/>
              </a:ln>
              <a:effectLst/>
            </p:spPr>
          </p:cxnSp>
          <p:cxnSp>
            <p:nvCxnSpPr>
              <p:cNvPr id="106" name="Straight Arrow Connector 105"/>
              <p:cNvCxnSpPr>
                <a:stCxn id="97" idx="0"/>
              </p:cNvCxnSpPr>
              <p:nvPr/>
            </p:nvCxnSpPr>
            <p:spPr>
              <a:xfrm flipV="1">
                <a:off x="8252460" y="1352550"/>
                <a:ext cx="0" cy="685800"/>
              </a:xfrm>
              <a:prstGeom prst="straightConnector1">
                <a:avLst/>
              </a:prstGeom>
              <a:noFill/>
              <a:ln w="25400" cap="flat" cmpd="sng" algn="ctr">
                <a:solidFill>
                  <a:srgbClr val="01A1E7"/>
                </a:solidFill>
                <a:prstDash val="dash"/>
                <a:tailEnd type="arrow"/>
              </a:ln>
              <a:effectLst/>
            </p:spPr>
          </p:cxnSp>
          <p:sp>
            <p:nvSpPr>
              <p:cNvPr id="107" name="TextBox 106"/>
              <p:cNvSpPr txBox="1"/>
              <p:nvPr/>
            </p:nvSpPr>
            <p:spPr>
              <a:xfrm>
                <a:off x="1143000" y="2263140"/>
                <a:ext cx="15240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111111"/>
                    </a:solidFill>
                    <a:latin typeface="Trebuchet MS"/>
                  </a:rPr>
                  <a:t>All fixes of MR are always checked into the main line and are part of next FR</a:t>
                </a:r>
              </a:p>
            </p:txBody>
          </p:sp>
          <p:sp>
            <p:nvSpPr>
              <p:cNvPr id="108" name="Oval 107"/>
              <p:cNvSpPr/>
              <p:nvPr/>
            </p:nvSpPr>
            <p:spPr>
              <a:xfrm>
                <a:off x="762000" y="3105150"/>
                <a:ext cx="609600" cy="609600"/>
              </a:xfrm>
              <a:prstGeom prst="ellipse">
                <a:avLst/>
              </a:prstGeom>
              <a:gradFill rotWithShape="1">
                <a:gsLst>
                  <a:gs pos="0">
                    <a:srgbClr val="FE9901">
                      <a:shade val="51000"/>
                      <a:satMod val="130000"/>
                    </a:srgbClr>
                  </a:gs>
                  <a:gs pos="80000">
                    <a:srgbClr val="FE9901">
                      <a:shade val="93000"/>
                      <a:satMod val="130000"/>
                    </a:srgbClr>
                  </a:gs>
                  <a:gs pos="100000">
                    <a:srgbClr val="FE9901">
                      <a:shade val="94000"/>
                      <a:satMod val="135000"/>
                    </a:srgbClr>
                  </a:gs>
                </a:gsLst>
                <a:lin ang="16200000" scaled="0"/>
              </a:gradFill>
              <a:ln w="9525" cap="flat" cmpd="sng" algn="ctr">
                <a:solidFill>
                  <a:srgbClr val="FE990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5.0.1</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MR</a:t>
                </a:r>
              </a:p>
            </p:txBody>
          </p:sp>
          <p:cxnSp>
            <p:nvCxnSpPr>
              <p:cNvPr id="109" name="Straight Arrow Connector 108"/>
              <p:cNvCxnSpPr/>
              <p:nvPr/>
            </p:nvCxnSpPr>
            <p:spPr>
              <a:xfrm flipV="1">
                <a:off x="1066800" y="1352550"/>
                <a:ext cx="0" cy="1752600"/>
              </a:xfrm>
              <a:prstGeom prst="straightConnector1">
                <a:avLst/>
              </a:prstGeom>
              <a:noFill/>
              <a:ln w="25400" cap="flat" cmpd="sng" algn="ctr">
                <a:solidFill>
                  <a:srgbClr val="01A1E7"/>
                </a:solidFill>
                <a:prstDash val="dash"/>
                <a:tailEnd type="arrow"/>
              </a:ln>
              <a:effectLst/>
            </p:spPr>
          </p:cxnSp>
          <p:sp>
            <p:nvSpPr>
              <p:cNvPr id="110" name="Oval 109"/>
              <p:cNvSpPr/>
              <p:nvPr/>
            </p:nvSpPr>
            <p:spPr>
              <a:xfrm>
                <a:off x="6934200" y="4095750"/>
                <a:ext cx="163830" cy="152400"/>
              </a:xfrm>
              <a:prstGeom prst="ellipse">
                <a:avLst/>
              </a:prstGeom>
              <a:gradFill rotWithShape="1">
                <a:gsLst>
                  <a:gs pos="0">
                    <a:srgbClr val="FF490B">
                      <a:shade val="51000"/>
                      <a:satMod val="130000"/>
                    </a:srgbClr>
                  </a:gs>
                  <a:gs pos="80000">
                    <a:srgbClr val="FF490B">
                      <a:shade val="93000"/>
                      <a:satMod val="130000"/>
                    </a:srgbClr>
                  </a:gs>
                  <a:gs pos="100000">
                    <a:srgbClr val="FF490B">
                      <a:shade val="94000"/>
                      <a:satMod val="135000"/>
                    </a:srgbClr>
                  </a:gs>
                </a:gsLst>
                <a:lin ang="16200000" scaled="0"/>
              </a:gradFill>
              <a:ln w="9525" cap="flat" cmpd="sng" algn="ctr">
                <a:solidFill>
                  <a:srgbClr val="FF490B">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endParaRPr kumimoji="0" lang="en-US" sz="1264" b="1" i="0" u="none" strike="noStrike" kern="0" cap="none" spc="0" normalizeH="0" baseline="0" noProof="0" dirty="0" smtClean="0">
                  <a:ln>
                    <a:noFill/>
                  </a:ln>
                  <a:solidFill>
                    <a:srgbClr val="FFFFFF"/>
                  </a:solidFill>
                  <a:effectLst/>
                  <a:uLnTx/>
                  <a:uFillTx/>
                  <a:latin typeface="Trebuchet MS"/>
                </a:endParaRPr>
              </a:p>
            </p:txBody>
          </p:sp>
          <p:sp>
            <p:nvSpPr>
              <p:cNvPr id="111" name="TextBox 110"/>
              <p:cNvSpPr txBox="1"/>
              <p:nvPr/>
            </p:nvSpPr>
            <p:spPr>
              <a:xfrm>
                <a:off x="6934200" y="4095750"/>
                <a:ext cx="1676400" cy="228600"/>
              </a:xfrm>
              <a:prstGeom prst="rect">
                <a:avLst/>
              </a:prstGeom>
              <a:noFill/>
            </p:spPr>
            <p:txBody>
              <a:bodyPr wrap="square" lIns="0" tIns="0" rIns="0" bIns="0" rtlCol="0">
                <a:noAutofit/>
              </a:bodyPr>
              <a:lstStyle/>
              <a:p>
                <a:pPr algn="ctr" defTabSz="641909">
                  <a:spcBef>
                    <a:spcPts val="200"/>
                  </a:spcBef>
                  <a:spcAft>
                    <a:spcPts val="200"/>
                  </a:spcAft>
                  <a:buClr>
                    <a:srgbClr val="01A1E7"/>
                  </a:buClr>
                  <a:buSzPct val="70000"/>
                </a:pPr>
                <a:r>
                  <a:rPr lang="en-US" sz="1000" b="1" dirty="0" smtClean="0">
                    <a:solidFill>
                      <a:srgbClr val="111111"/>
                    </a:solidFill>
                    <a:latin typeface="Trebuchet MS"/>
                  </a:rPr>
                  <a:t>HR : Hotfix Release as needed</a:t>
                </a:r>
              </a:p>
            </p:txBody>
          </p:sp>
        </p:grpSp>
        <p:sp>
          <p:nvSpPr>
            <p:cNvPr id="112" name="Oval 111"/>
            <p:cNvSpPr/>
            <p:nvPr/>
          </p:nvSpPr>
          <p:spPr>
            <a:xfrm>
              <a:off x="6560820" y="3112770"/>
              <a:ext cx="609600" cy="609600"/>
            </a:xfrm>
            <a:prstGeom prst="ellipse">
              <a:avLst/>
            </a:prstGeom>
            <a:gradFill rotWithShape="1">
              <a:gsLst>
                <a:gs pos="0">
                  <a:srgbClr val="FE9901">
                    <a:shade val="51000"/>
                    <a:satMod val="130000"/>
                  </a:srgbClr>
                </a:gs>
                <a:gs pos="80000">
                  <a:srgbClr val="FE9901">
                    <a:shade val="93000"/>
                    <a:satMod val="130000"/>
                  </a:srgbClr>
                </a:gs>
                <a:gs pos="100000">
                  <a:srgbClr val="FE9901">
                    <a:shade val="94000"/>
                    <a:satMod val="135000"/>
                  </a:srgbClr>
                </a:gs>
              </a:gsLst>
              <a:lin ang="16200000" scaled="0"/>
            </a:gradFill>
            <a:ln w="9525" cap="flat" cmpd="sng" algn="ctr">
              <a:solidFill>
                <a:srgbClr val="FE9901">
                  <a:shade val="95000"/>
                  <a:satMod val="105000"/>
                </a:srgbClr>
              </a:solidFill>
              <a:prstDash val="solid"/>
            </a:ln>
            <a:effectLst>
              <a:outerShdw blurRad="40000" dist="23000" dir="5400000" rotWithShape="0">
                <a:srgbClr val="000000">
                  <a:alpha val="35000"/>
                </a:srgbClr>
              </a:outerShdw>
            </a:effectLst>
          </p:spPr>
          <p:txBody>
            <a:bodyPr lIns="72000" tIns="72000" rIns="72000" bIns="72000" rtlCol="0" anchor="ctr"/>
            <a:lstStyle/>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5.0.4</a:t>
              </a:r>
            </a:p>
            <a:p>
              <a:pPr marL="0" marR="0" lvl="0" indent="0" algn="ctr" defTabSz="641909" eaLnBrk="1" fontAlgn="auto" latinLnBrk="0" hangingPunct="1">
                <a:lnSpc>
                  <a:spcPct val="100000"/>
                </a:lnSpc>
                <a:spcBef>
                  <a:spcPts val="300"/>
                </a:spcBef>
                <a:spcAft>
                  <a:spcPts val="300"/>
                </a:spcAft>
                <a:buClrTx/>
                <a:buSzTx/>
                <a:buFontTx/>
                <a:buNone/>
                <a:tabLst/>
                <a:defRPr/>
              </a:pPr>
              <a:r>
                <a:rPr kumimoji="0" lang="en-US" sz="900" b="1" i="0" u="none" strike="noStrike" kern="0" cap="none" spc="0" normalizeH="0" baseline="0" noProof="0" dirty="0" smtClean="0">
                  <a:ln>
                    <a:noFill/>
                  </a:ln>
                  <a:solidFill>
                    <a:srgbClr val="FFFFFF"/>
                  </a:solidFill>
                  <a:effectLst/>
                  <a:uLnTx/>
                  <a:uFillTx/>
                  <a:latin typeface="Trebuchet MS"/>
                </a:rPr>
                <a:t>MR</a:t>
              </a:r>
            </a:p>
          </p:txBody>
        </p:sp>
        <p:cxnSp>
          <p:nvCxnSpPr>
            <p:cNvPr id="113" name="Straight Arrow Connector 112"/>
            <p:cNvCxnSpPr/>
            <p:nvPr/>
          </p:nvCxnSpPr>
          <p:spPr>
            <a:xfrm flipV="1">
              <a:off x="6865620" y="1360170"/>
              <a:ext cx="0" cy="1752600"/>
            </a:xfrm>
            <a:prstGeom prst="straightConnector1">
              <a:avLst/>
            </a:prstGeom>
            <a:noFill/>
            <a:ln w="25400" cap="flat" cmpd="sng" algn="ctr">
              <a:solidFill>
                <a:srgbClr val="01A1E7"/>
              </a:solidFill>
              <a:prstDash val="dash"/>
              <a:tailEnd type="arrow"/>
            </a:ln>
            <a:effectLst/>
          </p:spPr>
        </p:cxnSp>
      </p:grpSp>
    </p:spTree>
    <p:extLst>
      <p:ext uri="{BB962C8B-B14F-4D97-AF65-F5344CB8AC3E}">
        <p14:creationId xmlns:p14="http://schemas.microsoft.com/office/powerpoint/2010/main" val="15594044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793802" y="2357983"/>
            <a:ext cx="0" cy="1816968"/>
          </a:xfrm>
          <a:prstGeom prst="line">
            <a:avLst/>
          </a:prstGeom>
        </p:spPr>
        <p:style>
          <a:lnRef idx="2">
            <a:schemeClr val="accent4"/>
          </a:lnRef>
          <a:fillRef idx="0">
            <a:schemeClr val="accent4"/>
          </a:fillRef>
          <a:effectRef idx="1">
            <a:schemeClr val="accent4"/>
          </a:effectRef>
          <a:fontRef idx="minor">
            <a:schemeClr val="tx1"/>
          </a:fontRef>
        </p:style>
      </p:cxnSp>
      <p:cxnSp>
        <p:nvCxnSpPr>
          <p:cNvPr id="49" name="Straight Connector 48"/>
          <p:cNvCxnSpPr/>
          <p:nvPr/>
        </p:nvCxnSpPr>
        <p:spPr>
          <a:xfrm>
            <a:off x="3680840" y="2394347"/>
            <a:ext cx="0" cy="1833046"/>
          </a:xfrm>
          <a:prstGeom prst="line">
            <a:avLst/>
          </a:prstGeom>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a:off x="6933273"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622032" y="819150"/>
            <a:ext cx="0" cy="421170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err="1" smtClean="0"/>
              <a:t>ElectricCommander</a:t>
            </a:r>
            <a:r>
              <a:rPr lang="en-US" dirty="0" smtClean="0"/>
              <a:t>/Flow Roadmap</a:t>
            </a:r>
            <a:endParaRPr lang="en-US" dirty="0">
              <a:solidFill>
                <a:schemeClr val="tx1"/>
              </a:solidFill>
            </a:endParaRPr>
          </a:p>
        </p:txBody>
      </p:sp>
      <p:grpSp>
        <p:nvGrpSpPr>
          <p:cNvPr id="7" name="Group 46"/>
          <p:cNvGrpSpPr/>
          <p:nvPr/>
        </p:nvGrpSpPr>
        <p:grpSpPr>
          <a:xfrm>
            <a:off x="176838" y="895350"/>
            <a:ext cx="1880562" cy="2488152"/>
            <a:chOff x="588255" y="1416694"/>
            <a:chExt cx="2324956" cy="2296944"/>
          </a:xfrm>
        </p:grpSpPr>
        <p:sp>
          <p:nvSpPr>
            <p:cNvPr id="59" name="AutoShape 89"/>
            <p:cNvSpPr>
              <a:spLocks noChangeArrowheads="1"/>
            </p:cNvSpPr>
            <p:nvPr/>
          </p:nvSpPr>
          <p:spPr bwMode="auto">
            <a:xfrm>
              <a:off x="588255" y="1656601"/>
              <a:ext cx="2324956" cy="1896233"/>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5.0 LTS*</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203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285750" lvl="1" indent="-111125">
                <a:lnSpc>
                  <a:spcPct val="90000"/>
                </a:lnSpc>
                <a:spcBef>
                  <a:spcPct val="20000"/>
                </a:spcBef>
                <a:buFont typeface="Arial"/>
                <a:buChar char="•"/>
              </a:pPr>
              <a:r>
                <a:rPr lang="en-US" sz="1200" dirty="0">
                  <a:solidFill>
                    <a:srgbClr val="404040"/>
                  </a:solidFill>
                  <a:latin typeface="Arial" charset="0"/>
                </a:rPr>
                <a:t>REST API, JS API</a:t>
              </a:r>
            </a:p>
            <a:p>
              <a:pPr marL="285750" lvl="1" indent="-111125">
                <a:lnSpc>
                  <a:spcPct val="90000"/>
                </a:lnSpc>
                <a:spcBef>
                  <a:spcPct val="20000"/>
                </a:spcBef>
                <a:buFont typeface="Arial"/>
                <a:buChar char="•"/>
              </a:pPr>
              <a:r>
                <a:rPr lang="en-US" sz="1200" dirty="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a:solidFill>
                    <a:srgbClr val="404040"/>
                  </a:solidFill>
                  <a:latin typeface="Arial" charset="0"/>
                </a:rPr>
                <a:t>Smart deploy</a:t>
              </a:r>
            </a:p>
            <a:p>
              <a:pPr marL="285750" lvl="1" indent="-111125">
                <a:lnSpc>
                  <a:spcPct val="90000"/>
                </a:lnSpc>
                <a:spcBef>
                  <a:spcPct val="20000"/>
                </a:spcBef>
                <a:buFont typeface="Arial"/>
                <a:buChar char="•"/>
              </a:pPr>
              <a:r>
                <a:rPr lang="en-US" sz="1200" dirty="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a:solidFill>
                    <a:srgbClr val="404040"/>
                  </a:solidFill>
                  <a:latin typeface="Arial" charset="0"/>
                </a:rPr>
                <a:t>Notifications</a:t>
              </a:r>
            </a:p>
            <a:p>
              <a:pPr marL="285750" lvl="1" indent="-111125">
                <a:lnSpc>
                  <a:spcPct val="90000"/>
                </a:lnSpc>
                <a:spcBef>
                  <a:spcPct val="20000"/>
                </a:spcBef>
                <a:buFont typeface="Arial"/>
                <a:buChar char="•"/>
              </a:pPr>
              <a:r>
                <a:rPr lang="en-US" sz="1200" dirty="0">
                  <a:solidFill>
                    <a:srgbClr val="404040"/>
                  </a:solidFill>
                  <a:latin typeface="Arial" charset="0"/>
                </a:rPr>
                <a:t>Scheduled deployments</a:t>
              </a:r>
            </a:p>
            <a:p>
              <a:pPr marL="171450" indent="-171450">
                <a:lnSpc>
                  <a:spcPct val="90000"/>
                </a:lnSpc>
                <a:spcBef>
                  <a:spcPct val="20000"/>
                </a:spcBef>
                <a:buFont typeface="Arial"/>
                <a:buChar char="•"/>
              </a:pPr>
              <a:endParaRPr lang="en-US" sz="1100" dirty="0" smtClean="0">
                <a:solidFill>
                  <a:srgbClr val="404040"/>
                </a:solidFill>
                <a:latin typeface="Arial" charset="0"/>
              </a:endParaRPr>
            </a:p>
          </p:txBody>
        </p:sp>
      </p:grpSp>
      <p:cxnSp>
        <p:nvCxnSpPr>
          <p:cNvPr id="75" name="Straight Connector 74"/>
          <p:cNvCxnSpPr>
            <a:stCxn id="59" idx="2"/>
          </p:cNvCxnSpPr>
          <p:nvPr/>
        </p:nvCxnSpPr>
        <p:spPr>
          <a:xfrm>
            <a:off x="1117119" y="3209312"/>
            <a:ext cx="25881" cy="966884"/>
          </a:xfrm>
          <a:prstGeom prst="line">
            <a:avLst/>
          </a:prstGeom>
        </p:spPr>
        <p:style>
          <a:lnRef idx="2">
            <a:schemeClr val="accent4"/>
          </a:lnRef>
          <a:fillRef idx="0">
            <a:schemeClr val="accent4"/>
          </a:fillRef>
          <a:effectRef idx="1">
            <a:schemeClr val="accent4"/>
          </a:effectRef>
          <a:fontRef idx="minor">
            <a:schemeClr val="tx1"/>
          </a:fontRef>
        </p:style>
      </p:cxnSp>
      <p:grpSp>
        <p:nvGrpSpPr>
          <p:cNvPr id="9" name="Group 46"/>
          <p:cNvGrpSpPr/>
          <p:nvPr/>
        </p:nvGrpSpPr>
        <p:grpSpPr>
          <a:xfrm>
            <a:off x="4783077" y="819150"/>
            <a:ext cx="1954623" cy="2390162"/>
            <a:chOff x="588254" y="1416694"/>
            <a:chExt cx="2662110" cy="2610850"/>
          </a:xfrm>
        </p:grpSpPr>
        <p:sp>
          <p:nvSpPr>
            <p:cNvPr id="83" name="AutoShape 89"/>
            <p:cNvSpPr>
              <a:spLocks noChangeArrowheads="1"/>
            </p:cNvSpPr>
            <p:nvPr/>
          </p:nvSpPr>
          <p:spPr bwMode="auto">
            <a:xfrm>
              <a:off x="588254" y="1656602"/>
              <a:ext cx="2662110" cy="2092484"/>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4" name="AutoShape 90"/>
            <p:cNvSpPr>
              <a:spLocks noChangeArrowheads="1"/>
            </p:cNvSpPr>
            <p:nvPr/>
          </p:nvSpPr>
          <p:spPr bwMode="auto">
            <a:xfrm>
              <a:off x="594606" y="1416694"/>
              <a:ext cx="2655758" cy="265675"/>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6.0 LTS*</a:t>
              </a:r>
              <a:endParaRPr lang="en-US" sz="1600" b="1" dirty="0">
                <a:solidFill>
                  <a:prstClr val="white"/>
                </a:solidFill>
                <a:latin typeface="Arial"/>
              </a:endParaRPr>
            </a:p>
          </p:txBody>
        </p:sp>
        <p:sp>
          <p:nvSpPr>
            <p:cNvPr id="85" name="Rectangle 118"/>
            <p:cNvSpPr>
              <a:spLocks noChangeArrowheads="1"/>
            </p:cNvSpPr>
            <p:nvPr/>
          </p:nvSpPr>
          <p:spPr bwMode="auto">
            <a:xfrm>
              <a:off x="650963" y="1683565"/>
              <a:ext cx="2599401" cy="234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(Change History, Rollback)</a:t>
              </a:r>
              <a:endParaRPr lang="en-US" sz="1200" dirty="0">
                <a:solidFill>
                  <a:srgbClr val="404040"/>
                </a:solidFill>
                <a:latin typeface="Arial" charset="0"/>
              </a:endParaRPr>
            </a:p>
            <a:p>
              <a:pPr marL="171450" indent="-171450">
                <a:lnSpc>
                  <a:spcPct val="90000"/>
                </a:lnSpc>
                <a:spcBef>
                  <a:spcPct val="20000"/>
                </a:spcBef>
                <a:buFont typeface="Arial"/>
                <a:buChar char="•"/>
              </a:pPr>
              <a:r>
                <a:rPr lang="en-US" sz="1200" dirty="0" smtClean="0">
                  <a:solidFill>
                    <a:srgbClr val="404040"/>
                  </a:solidFill>
                  <a:latin typeface="Arial" charset="0"/>
                </a:rPr>
                <a:t>Deploy</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a:t>
              </a:r>
            </a:p>
            <a:p>
              <a:pPr marL="492404" lvl="1" indent="-171450">
                <a:lnSpc>
                  <a:spcPct val="90000"/>
                </a:lnSpc>
                <a:spcBef>
                  <a:spcPct val="20000"/>
                </a:spcBef>
                <a:buFont typeface="Arial"/>
                <a:buChar char="•"/>
              </a:pPr>
              <a:r>
                <a:rPr lang="en-US" sz="1200" dirty="0" smtClean="0">
                  <a:solidFill>
                    <a:srgbClr val="404040"/>
                  </a:solidFill>
                  <a:latin typeface="Arial" charset="0"/>
                </a:rPr>
                <a:t>Snapshots</a:t>
              </a:r>
            </a:p>
            <a:p>
              <a:pPr marL="492404" lvl="1" indent="-171450">
                <a:lnSpc>
                  <a:spcPct val="90000"/>
                </a:lnSpc>
                <a:spcBef>
                  <a:spcPct val="20000"/>
                </a:spcBef>
                <a:buFont typeface="Arial"/>
                <a:buChar char="•"/>
              </a:pPr>
              <a:r>
                <a:rPr lang="en-US" sz="1200" dirty="0" smtClean="0">
                  <a:solidFill>
                    <a:srgbClr val="404040"/>
                  </a:solidFill>
                  <a:latin typeface="Arial" charset="0"/>
                </a:rPr>
                <a:t>Native cloud </a:t>
              </a:r>
              <a:r>
                <a:rPr lang="en-US" sz="1200" dirty="0" err="1" smtClean="0">
                  <a:solidFill>
                    <a:srgbClr val="404040"/>
                  </a:solidFill>
                  <a:latin typeface="Arial" charset="0"/>
                </a:rPr>
                <a:t>env</a:t>
              </a:r>
              <a:r>
                <a:rPr lang="en-US" sz="1200" dirty="0" smtClean="0">
                  <a:solidFill>
                    <a:srgbClr val="404040"/>
                  </a:solidFill>
                  <a:latin typeface="Arial" charset="0"/>
                </a:rPr>
                <a:t> modeling</a:t>
              </a:r>
              <a:endParaRPr lang="en-US" sz="1400" dirty="0" smtClean="0">
                <a:solidFill>
                  <a:srgbClr val="404040"/>
                </a:solidFill>
                <a:latin typeface="Arial" charset="0"/>
              </a:endParaRPr>
            </a:p>
          </p:txBody>
        </p:sp>
      </p:grpSp>
      <p:grpSp>
        <p:nvGrpSpPr>
          <p:cNvPr id="10" name="Group 46"/>
          <p:cNvGrpSpPr/>
          <p:nvPr/>
        </p:nvGrpSpPr>
        <p:grpSpPr>
          <a:xfrm>
            <a:off x="44786" y="3566042"/>
            <a:ext cx="1880562" cy="567448"/>
            <a:chOff x="588255" y="1714944"/>
            <a:chExt cx="2324956" cy="996606"/>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chemeClr val="accent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89"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4.2.4</a:t>
              </a:r>
            </a:p>
            <a:p>
              <a:pPr marL="171450" indent="-171450">
                <a:lnSpc>
                  <a:spcPct val="90000"/>
                </a:lnSpc>
                <a:spcBef>
                  <a:spcPct val="20000"/>
                </a:spcBef>
                <a:buFont typeface="Arial"/>
                <a:buChar char="•"/>
              </a:pPr>
              <a:r>
                <a:rPr lang="en-US" sz="1050" dirty="0" smtClean="0">
                  <a:solidFill>
                    <a:srgbClr val="404040"/>
                  </a:solidFill>
                  <a:latin typeface="Arial" charset="0"/>
                </a:rPr>
                <a:t>4.2.5</a:t>
              </a:r>
            </a:p>
            <a:p>
              <a:pPr marL="171450" indent="-171450">
                <a:lnSpc>
                  <a:spcPct val="90000"/>
                </a:lnSpc>
                <a:spcBef>
                  <a:spcPct val="20000"/>
                </a:spcBef>
                <a:buFont typeface="Arial"/>
                <a:buChar char="•"/>
              </a:pPr>
              <a:r>
                <a:rPr lang="en-US" sz="1050" dirty="0" smtClean="0">
                  <a:solidFill>
                    <a:srgbClr val="404040"/>
                  </a:solidFill>
                  <a:latin typeface="Arial" charset="0"/>
                </a:rPr>
                <a:t>5.0.1</a:t>
              </a:r>
              <a:endParaRPr lang="en-US" sz="1050" dirty="0">
                <a:solidFill>
                  <a:srgbClr val="404040"/>
                </a:solidFill>
                <a:latin typeface="Arial" charset="0"/>
              </a:endParaRPr>
            </a:p>
          </p:txBody>
        </p:sp>
      </p:grpSp>
      <p:cxnSp>
        <p:nvCxnSpPr>
          <p:cNvPr id="90" name="Straight Connector 89"/>
          <p:cNvCxnSpPr>
            <a:stCxn id="87" idx="2"/>
          </p:cNvCxnSpPr>
          <p:nvPr/>
        </p:nvCxnSpPr>
        <p:spPr>
          <a:xfrm flipH="1">
            <a:off x="984425"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040880" y="819150"/>
            <a:ext cx="1902771" cy="2965704"/>
            <a:chOff x="749375" y="1416694"/>
            <a:chExt cx="2500989" cy="3847606"/>
          </a:xfrm>
        </p:grpSpPr>
        <p:sp>
          <p:nvSpPr>
            <p:cNvPr id="76" name="AutoShape 89"/>
            <p:cNvSpPr>
              <a:spLocks noChangeArrowheads="1"/>
            </p:cNvSpPr>
            <p:nvPr/>
          </p:nvSpPr>
          <p:spPr bwMode="auto">
            <a:xfrm>
              <a:off x="749375" y="1656600"/>
              <a:ext cx="2500989" cy="3607700"/>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chemeClr val="bg1">
                <a:lumMod val="65000"/>
              </a:schemeClr>
            </a:solidFill>
            <a:ln w="9525">
              <a:solidFill>
                <a:schemeClr val="bg1">
                  <a:lumMod val="65000"/>
                </a:scheme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758454"/>
              <a:ext cx="2500989" cy="275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lvl="1" indent="-171450">
                <a:lnSpc>
                  <a:spcPct val="90000"/>
                </a:lnSpc>
                <a:spcBef>
                  <a:spcPts val="600"/>
                </a:spcBef>
                <a:buFont typeface="Arial"/>
                <a:buChar char="•"/>
              </a:pPr>
              <a:r>
                <a:rPr lang="en-US" sz="1200" dirty="0">
                  <a:solidFill>
                    <a:srgbClr val="404040"/>
                  </a:solidFill>
                  <a:latin typeface="Arial" charset="0"/>
                </a:rPr>
                <a:t>Modernize agents</a:t>
              </a:r>
            </a:p>
            <a:p>
              <a:pPr marL="171450" indent="-171450">
                <a:lnSpc>
                  <a:spcPct val="90000"/>
                </a:lnSpc>
                <a:spcBef>
                  <a:spcPts val="600"/>
                </a:spcBef>
                <a:buFont typeface="Arial"/>
                <a:buChar char="•"/>
              </a:pPr>
              <a:r>
                <a:rPr lang="en-US" sz="1200" dirty="0" smtClean="0">
                  <a:solidFill>
                    <a:srgbClr val="404040"/>
                  </a:solidFill>
                  <a:latin typeface="Arial" charset="0"/>
                </a:rPr>
                <a:t>Pipeline </a:t>
              </a:r>
              <a:r>
                <a:rPr lang="en-US" sz="1200" dirty="0" err="1" smtClean="0">
                  <a:solidFill>
                    <a:srgbClr val="404040"/>
                  </a:solidFill>
                  <a:latin typeface="Arial" charset="0"/>
                </a:rPr>
                <a:t>mgmt</a:t>
              </a:r>
              <a:endParaRPr lang="en-US" sz="1200" dirty="0">
                <a:solidFill>
                  <a:srgbClr val="404040"/>
                </a:solidFill>
                <a:latin typeface="Arial" charset="0"/>
              </a:endParaRPr>
            </a:p>
            <a:p>
              <a:pPr marL="171450" indent="-171450">
                <a:lnSpc>
                  <a:spcPct val="90000"/>
                </a:lnSpc>
                <a:spcBef>
                  <a:spcPts val="600"/>
                </a:spcBef>
                <a:buFont typeface="Arial"/>
                <a:buChar char="•"/>
              </a:pPr>
              <a:r>
                <a:rPr lang="en-US" sz="1200" dirty="0" smtClean="0">
                  <a:solidFill>
                    <a:srgbClr val="404040"/>
                  </a:solidFill>
                  <a:latin typeface="Arial" charset="0"/>
                </a:rPr>
                <a:t>Reporting/Dashboards</a:t>
              </a:r>
            </a:p>
            <a:p>
              <a:pPr marL="171450" indent="-171450">
                <a:lnSpc>
                  <a:spcPct val="90000"/>
                </a:lnSpc>
                <a:spcBef>
                  <a:spcPts val="600"/>
                </a:spcBef>
                <a:buFont typeface="Arial"/>
                <a:buChar char="•"/>
              </a:pPr>
              <a:r>
                <a:rPr lang="en-US" sz="1200" dirty="0" smtClean="0">
                  <a:solidFill>
                    <a:srgbClr val="404040"/>
                  </a:solidFill>
                  <a:latin typeface="Arial" charset="0"/>
                </a:rPr>
                <a:t>DSL</a:t>
              </a:r>
            </a:p>
            <a:p>
              <a:pPr marL="171450" indent="-171450">
                <a:lnSpc>
                  <a:spcPct val="90000"/>
                </a:lnSpc>
                <a:spcBef>
                  <a:spcPts val="600"/>
                </a:spcBef>
                <a:buFont typeface="Arial"/>
                <a:buChar char="•"/>
              </a:pPr>
              <a:r>
                <a:rPr lang="en-US" sz="1200" dirty="0">
                  <a:solidFill>
                    <a:srgbClr val="404040"/>
                  </a:solidFill>
                  <a:latin typeface="Arial" charset="0"/>
                </a:rPr>
                <a:t>Project hierarchy</a:t>
              </a:r>
            </a:p>
            <a:p>
              <a:pPr marL="171450" indent="-171450">
                <a:lnSpc>
                  <a:spcPct val="90000"/>
                </a:lnSpc>
                <a:spcBef>
                  <a:spcPts val="600"/>
                </a:spcBef>
                <a:buFont typeface="Arial"/>
                <a:buChar char="•"/>
              </a:pPr>
              <a:r>
                <a:rPr lang="en-US" sz="1200" dirty="0" smtClean="0">
                  <a:solidFill>
                    <a:srgbClr val="404040"/>
                  </a:solidFill>
                  <a:latin typeface="Arial" charset="0"/>
                </a:rPr>
                <a:t>Data cleanup policies </a:t>
              </a:r>
            </a:p>
            <a:p>
              <a:pPr marL="171450" indent="-171450">
                <a:lnSpc>
                  <a:spcPct val="90000"/>
                </a:lnSpc>
                <a:spcBef>
                  <a:spcPts val="600"/>
                </a:spcBef>
                <a:buFont typeface="Arial"/>
                <a:buChar char="•"/>
              </a:pPr>
              <a:r>
                <a:rPr lang="en-US" sz="1200" dirty="0" smtClean="0">
                  <a:solidFill>
                    <a:srgbClr val="404040"/>
                  </a:solidFill>
                  <a:latin typeface="Arial" charset="0"/>
                </a:rPr>
                <a:t>Build-Test app</a:t>
              </a:r>
            </a:p>
            <a:p>
              <a:pPr marL="171450" indent="-171450">
                <a:lnSpc>
                  <a:spcPct val="90000"/>
                </a:lnSpc>
                <a:spcBef>
                  <a:spcPts val="600"/>
                </a:spcBef>
                <a:buFont typeface="Arial"/>
                <a:buChar char="•"/>
              </a:pPr>
              <a:r>
                <a:rPr lang="en-US" sz="1200" dirty="0">
                  <a:solidFill>
                    <a:srgbClr val="404040"/>
                  </a:solidFill>
                  <a:latin typeface="Arial" charset="0"/>
                </a:rPr>
                <a:t>Deploy Innovation </a:t>
              </a:r>
              <a:r>
                <a:rPr lang="en-US" sz="1200" dirty="0" smtClean="0">
                  <a:solidFill>
                    <a:srgbClr val="404040"/>
                  </a:solidFill>
                  <a:latin typeface="Arial" charset="0"/>
                </a:rPr>
                <a:t>Continued</a:t>
              </a:r>
              <a:endParaRPr lang="en-US" sz="1200" dirty="0">
                <a:solidFill>
                  <a:srgbClr val="404040"/>
                </a:solidFill>
                <a:latin typeface="Arial" charset="0"/>
              </a:endParaRPr>
            </a:p>
          </p:txBody>
        </p:sp>
      </p:grpSp>
      <p:grpSp>
        <p:nvGrpSpPr>
          <p:cNvPr id="45" name="Group 46"/>
          <p:cNvGrpSpPr/>
          <p:nvPr/>
        </p:nvGrpSpPr>
        <p:grpSpPr>
          <a:xfrm>
            <a:off x="2297544" y="1215083"/>
            <a:ext cx="2198255" cy="2575868"/>
            <a:chOff x="588255" y="1416694"/>
            <a:chExt cx="2324956" cy="2377920"/>
          </a:xfrm>
        </p:grpSpPr>
        <p:sp>
          <p:nvSpPr>
            <p:cNvPr id="46" name="AutoShape 89"/>
            <p:cNvSpPr>
              <a:spLocks noChangeArrowheads="1"/>
            </p:cNvSpPr>
            <p:nvPr/>
          </p:nvSpPr>
          <p:spPr bwMode="auto">
            <a:xfrm>
              <a:off x="588255" y="1656601"/>
              <a:ext cx="2324956" cy="1735759"/>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47" name="AutoShape 90"/>
            <p:cNvSpPr>
              <a:spLocks noChangeArrowheads="1"/>
            </p:cNvSpPr>
            <p:nvPr/>
          </p:nvSpPr>
          <p:spPr bwMode="auto">
            <a:xfrm>
              <a:off x="594605" y="1416694"/>
              <a:ext cx="2318606" cy="265675"/>
            </a:xfrm>
            <a:prstGeom prst="roundRect">
              <a:avLst>
                <a:gd name="adj" fmla="val 16667"/>
              </a:avLst>
            </a:prstGeom>
            <a:solidFill>
              <a:schemeClr val="accent1">
                <a:lumMod val="40000"/>
                <a:lumOff val="60000"/>
              </a:schemeClr>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5.1 and 5.2 FR*</a:t>
              </a:r>
              <a:endParaRPr lang="en-US" sz="1600" b="1" dirty="0">
                <a:solidFill>
                  <a:prstClr val="white"/>
                </a:solidFill>
                <a:latin typeface="Arial"/>
              </a:endParaRPr>
            </a:p>
          </p:txBody>
        </p:sp>
        <p:sp>
          <p:nvSpPr>
            <p:cNvPr id="48" name="Rectangle 118"/>
            <p:cNvSpPr>
              <a:spLocks noChangeArrowheads="1"/>
            </p:cNvSpPr>
            <p:nvPr/>
          </p:nvSpPr>
          <p:spPr bwMode="auto">
            <a:xfrm>
              <a:off x="615246" y="1683566"/>
              <a:ext cx="2297965" cy="2111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smtClean="0">
                  <a:solidFill>
                    <a:srgbClr val="404040"/>
                  </a:solidFill>
                  <a:latin typeface="Arial" charset="0"/>
                </a:rPr>
                <a:t>Commander </a:t>
              </a:r>
            </a:p>
            <a:p>
              <a:pPr marL="285750" lvl="1" indent="-111125">
                <a:lnSpc>
                  <a:spcPct val="90000"/>
                </a:lnSpc>
                <a:spcBef>
                  <a:spcPct val="20000"/>
                </a:spcBef>
                <a:buFont typeface="Arial"/>
                <a:buChar char="•"/>
              </a:pPr>
              <a:r>
                <a:rPr lang="en-US" sz="1200" dirty="0" smtClean="0">
                  <a:solidFill>
                    <a:srgbClr val="404040"/>
                  </a:solidFill>
                  <a:latin typeface="Arial" charset="0"/>
                </a:rPr>
                <a:t>REST API, JS API</a:t>
              </a:r>
            </a:p>
            <a:p>
              <a:pPr marL="285750" lvl="1" indent="-111125">
                <a:lnSpc>
                  <a:spcPct val="90000"/>
                </a:lnSpc>
                <a:spcBef>
                  <a:spcPct val="20000"/>
                </a:spcBef>
                <a:buFont typeface="Arial"/>
                <a:buChar char="•"/>
              </a:pPr>
              <a:r>
                <a:rPr lang="en-US" sz="1200" dirty="0" smtClean="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smtClean="0">
                  <a:solidFill>
                    <a:srgbClr val="404040"/>
                  </a:solidFill>
                  <a:latin typeface="Arial" charset="0"/>
                </a:rPr>
                <a:t>Smart deploy</a:t>
              </a:r>
            </a:p>
            <a:p>
              <a:pPr marL="285750" lvl="1" indent="-111125">
                <a:lnSpc>
                  <a:spcPct val="90000"/>
                </a:lnSpc>
                <a:spcBef>
                  <a:spcPct val="20000"/>
                </a:spcBef>
                <a:buFont typeface="Arial"/>
                <a:buChar char="•"/>
              </a:pPr>
              <a:r>
                <a:rPr lang="en-US" sz="1200" dirty="0" smtClean="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smtClean="0">
                  <a:solidFill>
                    <a:srgbClr val="404040"/>
                  </a:solidFill>
                  <a:latin typeface="Arial" charset="0"/>
                </a:rPr>
                <a:t>Notifications</a:t>
              </a:r>
            </a:p>
            <a:p>
              <a:pPr marL="285750" lvl="1" indent="-111125">
                <a:lnSpc>
                  <a:spcPct val="90000"/>
                </a:lnSpc>
                <a:spcBef>
                  <a:spcPct val="20000"/>
                </a:spcBef>
                <a:buFont typeface="Arial"/>
                <a:buChar char="•"/>
              </a:pPr>
              <a:r>
                <a:rPr lang="en-US" sz="1200" dirty="0" smtClean="0">
                  <a:solidFill>
                    <a:srgbClr val="404040"/>
                  </a:solidFill>
                  <a:latin typeface="Arial" charset="0"/>
                </a:rPr>
                <a:t>Scheduled deployments</a:t>
              </a:r>
              <a:endParaRPr lang="en-US" sz="1200" dirty="0">
                <a:solidFill>
                  <a:srgbClr val="404040"/>
                </a:solidFill>
                <a:latin typeface="Arial" charset="0"/>
              </a:endParaRPr>
            </a:p>
            <a:p>
              <a:pPr marL="171450" indent="-171450">
                <a:lnSpc>
                  <a:spcPct val="90000"/>
                </a:lnSpc>
                <a:spcBef>
                  <a:spcPct val="20000"/>
                </a:spcBef>
                <a:buFont typeface="Arial"/>
                <a:buChar char="•"/>
              </a:pPr>
              <a:endParaRPr lang="en-US" sz="1400" dirty="0" smtClean="0">
                <a:solidFill>
                  <a:srgbClr val="404040"/>
                </a:solidFill>
                <a:latin typeface="Arial" charset="0"/>
              </a:endParaRP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grpSp>
        <p:nvGrpSpPr>
          <p:cNvPr id="50" name="Group 46"/>
          <p:cNvGrpSpPr/>
          <p:nvPr/>
        </p:nvGrpSpPr>
        <p:grpSpPr>
          <a:xfrm>
            <a:off x="2483187" y="3566042"/>
            <a:ext cx="1880562" cy="567448"/>
            <a:chOff x="588255" y="1714944"/>
            <a:chExt cx="2324956" cy="996606"/>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53"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4.2.6</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5.0.2</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cxnSp>
        <p:nvCxnSpPr>
          <p:cNvPr id="54" name="Straight Connector 53"/>
          <p:cNvCxnSpPr>
            <a:stCxn id="51" idx="2"/>
          </p:cNvCxnSpPr>
          <p:nvPr/>
        </p:nvCxnSpPr>
        <p:spPr>
          <a:xfrm flipH="1">
            <a:off x="3422826"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cxnSp>
        <p:nvCxnSpPr>
          <p:cNvPr id="62" name="Straight Connector 61"/>
          <p:cNvCxnSpPr/>
          <p:nvPr/>
        </p:nvCxnSpPr>
        <p:spPr>
          <a:xfrm flipH="1">
            <a:off x="5607262"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55" name="Group 46"/>
          <p:cNvGrpSpPr/>
          <p:nvPr/>
        </p:nvGrpSpPr>
        <p:grpSpPr>
          <a:xfrm>
            <a:off x="4876800" y="3562350"/>
            <a:ext cx="1880562" cy="567448"/>
            <a:chOff x="588255" y="1714944"/>
            <a:chExt cx="2324956" cy="996606"/>
          </a:xfrm>
        </p:grpSpPr>
        <p:sp>
          <p:nvSpPr>
            <p:cNvPr id="64"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67"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68"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a:solidFill>
                    <a:srgbClr val="404040"/>
                  </a:solidFill>
                  <a:latin typeface="Arial" charset="0"/>
                </a:rPr>
                <a:t>5.0.3</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5.0.4</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sp>
        <p:nvSpPr>
          <p:cNvPr id="2" name="Rectangle 1"/>
          <p:cNvSpPr/>
          <p:nvPr/>
        </p:nvSpPr>
        <p:spPr>
          <a:xfrm>
            <a:off x="4724400" y="676007"/>
            <a:ext cx="4312919" cy="4467492"/>
          </a:xfrm>
          <a:prstGeom prst="rect">
            <a:avLst/>
          </a:prstGeom>
          <a:ln>
            <a:noFill/>
          </a:ln>
        </p:spPr>
        <p:style>
          <a:lnRef idx="2">
            <a:schemeClr val="dk1"/>
          </a:lnRef>
          <a:fillRef idx="1">
            <a:schemeClr val="lt1"/>
          </a:fillRef>
          <a:effectRef idx="0">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grpSp>
        <p:nvGrpSpPr>
          <p:cNvPr id="5" name="Group 39"/>
          <p:cNvGrpSpPr/>
          <p:nvPr/>
        </p:nvGrpSpPr>
        <p:grpSpPr>
          <a:xfrm>
            <a:off x="44786" y="4171060"/>
            <a:ext cx="9099214" cy="504848"/>
            <a:chOff x="44786" y="5176421"/>
            <a:chExt cx="9144000" cy="673131"/>
          </a:xfrm>
          <a:solidFill>
            <a:schemeClr val="accent1"/>
          </a:solidFill>
        </p:grpSpPr>
        <p:sp>
          <p:nvSpPr>
            <p:cNvPr id="93" name="AutoShape 5"/>
            <p:cNvSpPr>
              <a:spLocks noChangeArrowheads="1"/>
            </p:cNvSpPr>
            <p:nvPr/>
          </p:nvSpPr>
          <p:spPr bwMode="auto">
            <a:xfrm>
              <a:off x="44786" y="5176421"/>
              <a:ext cx="9144000" cy="673131"/>
            </a:xfrm>
            <a:prstGeom prst="chevron">
              <a:avLst>
                <a:gd name="adj" fmla="val 52500"/>
              </a:avLst>
            </a:prstGeom>
            <a:grp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defRPr/>
              </a:pPr>
              <a:endParaRPr lang="en-US" sz="2400" b="1" dirty="0">
                <a:solidFill>
                  <a:prstClr val="white"/>
                </a:solidFill>
                <a:latin typeface="Arial"/>
              </a:endParaRPr>
            </a:p>
          </p:txBody>
        </p:sp>
        <p:sp>
          <p:nvSpPr>
            <p:cNvPr id="71" name="TextBox 70"/>
            <p:cNvSpPr txBox="1"/>
            <p:nvPr/>
          </p:nvSpPr>
          <p:spPr>
            <a:xfrm>
              <a:off x="476867" y="5251532"/>
              <a:ext cx="1075505" cy="492443"/>
            </a:xfrm>
            <a:prstGeom prst="rect">
              <a:avLst/>
            </a:prstGeom>
            <a:grpFill/>
            <a:ln>
              <a:noFill/>
            </a:ln>
          </p:spPr>
          <p:txBody>
            <a:bodyPr wrap="none" rtlCol="0">
              <a:spAutoFit/>
            </a:bodyPr>
            <a:lstStyle/>
            <a:p>
              <a:r>
                <a:rPr lang="en-US" dirty="0" smtClean="0">
                  <a:latin typeface="Arial"/>
                </a:rPr>
                <a:t>Q2 2014</a:t>
              </a:r>
              <a:endParaRPr lang="en-US" dirty="0">
                <a:latin typeface="Arial"/>
              </a:endParaRPr>
            </a:p>
          </p:txBody>
        </p:sp>
        <p:sp>
          <p:nvSpPr>
            <p:cNvPr id="72" name="TextBox 71"/>
            <p:cNvSpPr txBox="1"/>
            <p:nvPr/>
          </p:nvSpPr>
          <p:spPr>
            <a:xfrm>
              <a:off x="2959049" y="5235748"/>
              <a:ext cx="1075505" cy="492443"/>
            </a:xfrm>
            <a:prstGeom prst="rect">
              <a:avLst/>
            </a:prstGeom>
            <a:grpFill/>
            <a:ln>
              <a:noFill/>
            </a:ln>
          </p:spPr>
          <p:txBody>
            <a:bodyPr wrap="none" rtlCol="0">
              <a:spAutoFit/>
            </a:bodyPr>
            <a:lstStyle/>
            <a:p>
              <a:r>
                <a:rPr lang="en-US" dirty="0" smtClean="0">
                  <a:latin typeface="Arial"/>
                </a:rPr>
                <a:t>Q3 2014</a:t>
              </a:r>
              <a:endParaRPr lang="en-US" dirty="0">
                <a:latin typeface="Arial"/>
              </a:endParaRPr>
            </a:p>
          </p:txBody>
        </p:sp>
        <p:sp>
          <p:nvSpPr>
            <p:cNvPr id="73" name="TextBox 72"/>
            <p:cNvSpPr txBox="1"/>
            <p:nvPr/>
          </p:nvSpPr>
          <p:spPr>
            <a:xfrm>
              <a:off x="5304231" y="5235748"/>
              <a:ext cx="1075505" cy="492443"/>
            </a:xfrm>
            <a:prstGeom prst="rect">
              <a:avLst/>
            </a:prstGeom>
            <a:grpFill/>
            <a:ln>
              <a:noFill/>
            </a:ln>
          </p:spPr>
          <p:txBody>
            <a:bodyPr wrap="none" rtlCol="0">
              <a:spAutoFit/>
            </a:bodyPr>
            <a:lstStyle/>
            <a:p>
              <a:r>
                <a:rPr lang="en-US" dirty="0" smtClean="0">
                  <a:latin typeface="Arial"/>
                </a:rPr>
                <a:t>Q4 2014</a:t>
              </a:r>
              <a:endParaRPr lang="en-US" dirty="0">
                <a:latin typeface="Arial"/>
              </a:endParaRPr>
            </a:p>
          </p:txBody>
        </p:sp>
        <p:sp>
          <p:nvSpPr>
            <p:cNvPr id="78" name="TextBox 77"/>
            <p:cNvSpPr txBox="1"/>
            <p:nvPr/>
          </p:nvSpPr>
          <p:spPr>
            <a:xfrm>
              <a:off x="7742539" y="5235980"/>
              <a:ext cx="855706" cy="492443"/>
            </a:xfrm>
            <a:prstGeom prst="rect">
              <a:avLst/>
            </a:prstGeom>
            <a:grpFill/>
            <a:ln>
              <a:noFill/>
            </a:ln>
          </p:spPr>
          <p:txBody>
            <a:bodyPr wrap="none" rtlCol="0">
              <a:spAutoFit/>
            </a:bodyPr>
            <a:lstStyle/>
            <a:p>
              <a:r>
                <a:rPr lang="en-US" dirty="0" smtClean="0">
                  <a:latin typeface="Arial"/>
                </a:rPr>
                <a:t>Future</a:t>
              </a:r>
              <a:endParaRPr lang="en-US" dirty="0">
                <a:latin typeface="Arial"/>
              </a:endParaRPr>
            </a:p>
          </p:txBody>
        </p:sp>
      </p:grpSp>
      <p:sp>
        <p:nvSpPr>
          <p:cNvPr id="56" name="Rectangle 55"/>
          <p:cNvSpPr/>
          <p:nvPr/>
        </p:nvSpPr>
        <p:spPr>
          <a:xfrm>
            <a:off x="66618" y="570661"/>
            <a:ext cx="2113470" cy="3600399"/>
          </a:xfrm>
          <a:prstGeom prst="rect">
            <a:avLst/>
          </a:prstGeom>
          <a:solidFill>
            <a:schemeClr val="lt1">
              <a:alpha val="69000"/>
            </a:schemeClr>
          </a:solidFill>
          <a:ln>
            <a:noFill/>
          </a:ln>
        </p:spPr>
        <p:style>
          <a:lnRef idx="2">
            <a:schemeClr val="dk1"/>
          </a:lnRef>
          <a:fillRef idx="1">
            <a:schemeClr val="lt1"/>
          </a:fillRef>
          <a:effectRef idx="0">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sp>
        <p:nvSpPr>
          <p:cNvPr id="6" name="TextBox 5"/>
          <p:cNvSpPr txBox="1"/>
          <p:nvPr/>
        </p:nvSpPr>
        <p:spPr>
          <a:xfrm>
            <a:off x="2297544" y="4797136"/>
            <a:ext cx="4560456" cy="346363"/>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600" dirty="0" smtClean="0"/>
              <a:t>* LTS: Long term support       FR: Feature Release</a:t>
            </a:r>
          </a:p>
        </p:txBody>
      </p:sp>
    </p:spTree>
    <p:extLst>
      <p:ext uri="{BB962C8B-B14F-4D97-AF65-F5344CB8AC3E}">
        <p14:creationId xmlns:p14="http://schemas.microsoft.com/office/powerpoint/2010/main" val="3047829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5.2 capabilities</a:t>
            </a:r>
            <a:endParaRPr lang="en-US" dirty="0"/>
          </a:p>
        </p:txBody>
      </p:sp>
      <p:sp>
        <p:nvSpPr>
          <p:cNvPr id="6" name="Text Placeholder 5"/>
          <p:cNvSpPr>
            <a:spLocks noGrp="1"/>
          </p:cNvSpPr>
          <p:nvPr>
            <p:ph type="body" sz="quarter" idx="13"/>
          </p:nvPr>
        </p:nvSpPr>
        <p:spPr/>
        <p:txBody>
          <a:bodyPr/>
          <a:lstStyle/>
          <a:p>
            <a:r>
              <a:rPr lang="en-US" sz="2000" b="1" dirty="0"/>
              <a:t>Easier integrations through </a:t>
            </a:r>
            <a:r>
              <a:rPr lang="en-US" sz="2000" b="1" dirty="0" err="1"/>
              <a:t>RESTful</a:t>
            </a:r>
            <a:r>
              <a:rPr lang="en-US" sz="2000" b="1" dirty="0"/>
              <a:t> API </a:t>
            </a:r>
            <a:endParaRPr lang="en-US" sz="2000" dirty="0"/>
          </a:p>
          <a:p>
            <a:pPr marL="342900" indent="-342900">
              <a:buFont typeface="Arial"/>
              <a:buChar char="•"/>
            </a:pPr>
            <a:r>
              <a:rPr lang="en-US" sz="2000" dirty="0"/>
              <a:t>Full functional </a:t>
            </a:r>
            <a:r>
              <a:rPr lang="en-US" sz="2000" dirty="0" err="1"/>
              <a:t>RESTful</a:t>
            </a:r>
            <a:r>
              <a:rPr lang="en-US" sz="2000" dirty="0"/>
              <a:t> API for the system</a:t>
            </a:r>
          </a:p>
          <a:p>
            <a:pPr marL="342900" indent="-342900">
              <a:buFont typeface="Arial"/>
              <a:buChar char="•"/>
            </a:pPr>
            <a:r>
              <a:rPr lang="en-US" sz="2000" dirty="0"/>
              <a:t>Integrate using programming language of your </a:t>
            </a:r>
            <a:r>
              <a:rPr lang="en-US" sz="2000" dirty="0" smtClean="0"/>
              <a:t>choice</a:t>
            </a:r>
          </a:p>
          <a:p>
            <a:pPr marL="342900" indent="-342900">
              <a:buFont typeface="Arial"/>
              <a:buChar char="•"/>
            </a:pPr>
            <a:r>
              <a:rPr lang="en-US" sz="2000" dirty="0">
                <a:hlinkClick r:id="rId3"/>
              </a:rPr>
              <a:t>http://electric-cloud.com/blog/2014/10/rest-support-electricflow-electriccommander-5-2</a:t>
            </a:r>
            <a:r>
              <a:rPr lang="en-US" sz="2000" dirty="0" smtClean="0">
                <a:hlinkClick r:id="rId3"/>
              </a:rPr>
              <a:t>/</a:t>
            </a:r>
            <a:r>
              <a:rPr lang="en-US" sz="2000" dirty="0" smtClean="0"/>
              <a:t>  </a:t>
            </a:r>
            <a:endParaRPr lang="en-US" sz="2000" dirty="0"/>
          </a:p>
          <a:p>
            <a:endParaRPr lang="en-US" sz="2000" b="1" dirty="0" smtClean="0"/>
          </a:p>
          <a:p>
            <a:r>
              <a:rPr lang="en-US" sz="2000" b="1" dirty="0" smtClean="0"/>
              <a:t>Visibility </a:t>
            </a:r>
            <a:r>
              <a:rPr lang="en-US" sz="2000" b="1" dirty="0"/>
              <a:t>into server activity though System Health Monitoring </a:t>
            </a:r>
            <a:endParaRPr lang="en-US" sz="2000" dirty="0"/>
          </a:p>
          <a:p>
            <a:pPr marL="342900" indent="-342900">
              <a:buFont typeface="Arial" panose="020B0604020202020204" pitchFamily="34" charset="0"/>
              <a:buChar char="•"/>
            </a:pPr>
            <a:r>
              <a:rPr lang="en-US" sz="2000" dirty="0" err="1" smtClean="0"/>
              <a:t>StatsD</a:t>
            </a:r>
            <a:r>
              <a:rPr lang="en-US" sz="2000" dirty="0" smtClean="0"/>
              <a:t> and Graphite integration</a:t>
            </a:r>
          </a:p>
          <a:p>
            <a:pPr marL="342900" indent="-342900">
              <a:buFont typeface="Arial" panose="020B0604020202020204" pitchFamily="34" charset="0"/>
              <a:buChar char="•"/>
            </a:pPr>
            <a:r>
              <a:rPr lang="en-US" sz="2000" dirty="0" smtClean="0"/>
              <a:t>Monitor key metrics such as - </a:t>
            </a:r>
            <a:r>
              <a:rPr lang="en-US" sz="1800" dirty="0" smtClean="0"/>
              <a:t>API </a:t>
            </a:r>
            <a:r>
              <a:rPr lang="en-US" sz="1800" dirty="0"/>
              <a:t>usage, API response times, internal queue lengths</a:t>
            </a:r>
            <a:r>
              <a:rPr lang="en-US" sz="1800" dirty="0" smtClean="0"/>
              <a:t> </a:t>
            </a:r>
            <a:r>
              <a:rPr lang="en-US" sz="1800" dirty="0" err="1" smtClean="0"/>
              <a:t>etc</a:t>
            </a:r>
            <a:endParaRPr lang="en-US" sz="1800" dirty="0" smtClean="0"/>
          </a:p>
          <a:p>
            <a:pPr marL="342900" indent="-342900">
              <a:buFont typeface="Arial" panose="020B0604020202020204" pitchFamily="34" charset="0"/>
              <a:buChar char="•"/>
            </a:pPr>
            <a:endParaRPr lang="en-US" sz="1800" dirty="0" smtClean="0"/>
          </a:p>
        </p:txBody>
      </p:sp>
    </p:spTree>
    <p:extLst>
      <p:ext uri="{BB962C8B-B14F-4D97-AF65-F5344CB8AC3E}">
        <p14:creationId xmlns:p14="http://schemas.microsoft.com/office/powerpoint/2010/main" val="356037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Health Monitoring</a:t>
            </a:r>
            <a:endParaRPr lang="en-US" dirty="0"/>
          </a:p>
        </p:txBody>
      </p:sp>
      <p:sp>
        <p:nvSpPr>
          <p:cNvPr id="3" name="Text Placeholder 2"/>
          <p:cNvSpPr>
            <a:spLocks noGrp="1"/>
          </p:cNvSpPr>
          <p:nvPr>
            <p:ph type="body" sz="quarter" idx="13"/>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 y="931388"/>
            <a:ext cx="8328660" cy="3765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00421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latin typeface="Arial" charset="0"/>
              </a:rPr>
              <a:t>Please Note</a:t>
            </a:r>
          </a:p>
        </p:txBody>
      </p:sp>
      <p:sp>
        <p:nvSpPr>
          <p:cNvPr id="4099" name="Rectangle 3"/>
          <p:cNvSpPr>
            <a:spLocks noGrp="1" noChangeArrowheads="1"/>
          </p:cNvSpPr>
          <p:nvPr>
            <p:ph type="body" sz="quarter" idx="13"/>
          </p:nvPr>
        </p:nvSpPr>
        <p:spPr/>
        <p:txBody>
          <a:bodyPr>
            <a:normAutofit fontScale="85000" lnSpcReduction="10000"/>
          </a:bodyPr>
          <a:lstStyle/>
          <a:p>
            <a:pPr marL="157325" indent="-157325"/>
            <a:endParaRPr lang="en-US" sz="1800" dirty="0"/>
          </a:p>
          <a:p>
            <a:pPr marL="157325" indent="-157325"/>
            <a:r>
              <a:rPr lang="en-US" sz="1800" dirty="0"/>
              <a:t>	The information contained in this presentation is the confidential information of </a:t>
            </a:r>
            <a:r>
              <a:rPr lang="en-US" sz="1800" dirty="0" smtClean="0"/>
              <a:t>Electric-Cloud, </a:t>
            </a:r>
            <a:r>
              <a:rPr lang="en-US" sz="1800" dirty="0"/>
              <a:t>disclosed only under a non-expired non-disclosure agreement, and is being provided to you with the express understanding that without the prior written consent of Electric-Cloud</a:t>
            </a:r>
            <a:r>
              <a:rPr lang="en-US" sz="1800" dirty="0" smtClean="0"/>
              <a:t>, </a:t>
            </a:r>
            <a:r>
              <a:rPr lang="en-US" sz="1800" dirty="0"/>
              <a:t>you may not discuss or otherwise disclose this information to any third party or otherwise make use of this information for any purpose other than for which Electric-Cloud </a:t>
            </a:r>
            <a:r>
              <a:rPr lang="en-US" sz="1800" dirty="0" smtClean="0"/>
              <a:t>intended</a:t>
            </a:r>
            <a:r>
              <a:rPr lang="en-US" sz="1800" dirty="0"/>
              <a:t>.</a:t>
            </a:r>
          </a:p>
          <a:p>
            <a:pPr marL="157325" indent="-157325"/>
            <a:endParaRPr lang="en-US" sz="1800" dirty="0"/>
          </a:p>
          <a:p>
            <a:pPr marL="157325" indent="-157325"/>
            <a:endParaRPr lang="en-US" sz="1800" dirty="0"/>
          </a:p>
          <a:p>
            <a:pPr marL="157325" indent="-157325"/>
            <a:r>
              <a:rPr lang="en-US" sz="1800" dirty="0"/>
              <a:t>	All of the future product plans and releases described herein relate to </a:t>
            </a:r>
            <a:r>
              <a:rPr lang="en-US" sz="1800" dirty="0" smtClean="0"/>
              <a:t>Electric-Cloud’s current </a:t>
            </a:r>
            <a:r>
              <a:rPr lang="en-US" sz="1800" dirty="0"/>
              <a:t>product development considerations, which are at the sole discretion of Electric-Cloud </a:t>
            </a:r>
            <a:r>
              <a:rPr lang="en-US" sz="1800" dirty="0" smtClean="0"/>
              <a:t>and </a:t>
            </a:r>
            <a:r>
              <a:rPr lang="en-US" sz="1800" dirty="0"/>
              <a:t>are subject to change and/or cancellation at any time. Electric-Cloud </a:t>
            </a:r>
            <a:r>
              <a:rPr lang="en-US" sz="1800" dirty="0" smtClean="0"/>
              <a:t>cannot </a:t>
            </a:r>
            <a:r>
              <a:rPr lang="en-US" sz="1800" dirty="0"/>
              <a:t>and does not provide any assurance as to whether these plans will result in any future releases of the nature described.  These future product plans should not be viewed as commitments on </a:t>
            </a:r>
            <a:r>
              <a:rPr lang="en-US" sz="1800" dirty="0" smtClean="0"/>
              <a:t>Electric-Cloud’s part </a:t>
            </a:r>
            <a:r>
              <a:rPr lang="en-US" sz="1800" dirty="0"/>
              <a:t>and thus should not be relied upon in customer purchase decisions.</a:t>
            </a:r>
          </a:p>
        </p:txBody>
      </p:sp>
    </p:spTree>
    <p:extLst>
      <p:ext uri="{BB962C8B-B14F-4D97-AF65-F5344CB8AC3E}">
        <p14:creationId xmlns:p14="http://schemas.microsoft.com/office/powerpoint/2010/main" val="2964039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Smart Deployments with manual override</a:t>
            </a:r>
            <a:endParaRPr lang="en-US" dirty="0">
              <a:latin typeface="Trebuchet MS"/>
              <a:cs typeface="Trebuchet MS"/>
            </a:endParaRPr>
          </a:p>
        </p:txBody>
      </p:sp>
      <p:sp>
        <p:nvSpPr>
          <p:cNvPr id="3" name="Text Placeholder 2"/>
          <p:cNvSpPr>
            <a:spLocks noGrp="1"/>
          </p:cNvSpPr>
          <p:nvPr>
            <p:ph type="body" sz="quarter" idx="13"/>
          </p:nvPr>
        </p:nvSpPr>
        <p:spPr>
          <a:xfrm>
            <a:off x="304801" y="819150"/>
            <a:ext cx="3810000" cy="1219200"/>
          </a:xfrm>
        </p:spPr>
        <p:txBody>
          <a:bodyPr/>
          <a:lstStyle/>
          <a:p>
            <a:r>
              <a:rPr lang="en-US" sz="1600" b="1" dirty="0">
                <a:latin typeface="Trebuchet MS"/>
                <a:cs typeface="Trebuchet MS"/>
              </a:rPr>
              <a:t>Lowered risk and faster deployments </a:t>
            </a:r>
            <a:endParaRPr lang="en-US" sz="1600" dirty="0" smtClean="0">
              <a:latin typeface="Trebuchet MS"/>
              <a:cs typeface="Trebuchet MS"/>
            </a:endParaRPr>
          </a:p>
          <a:p>
            <a:pPr marL="285750" indent="-285750">
              <a:buFontTx/>
              <a:buChar char="-"/>
            </a:pPr>
            <a:r>
              <a:rPr lang="en-US" sz="1400" dirty="0" smtClean="0">
                <a:latin typeface="Trebuchet MS"/>
                <a:cs typeface="Trebuchet MS"/>
              </a:rPr>
              <a:t>Automatically detect delta with what is already on the environment</a:t>
            </a:r>
          </a:p>
          <a:p>
            <a:pPr marL="342900" indent="-342900">
              <a:buFontTx/>
              <a:buChar char="-"/>
            </a:pPr>
            <a:r>
              <a:rPr lang="en-US" sz="1400" dirty="0" smtClean="0">
                <a:latin typeface="Trebuchet MS"/>
                <a:cs typeface="Trebuchet MS"/>
              </a:rPr>
              <a:t>Deploy only what is needed</a:t>
            </a:r>
            <a:endParaRPr lang="en-US" sz="2000" dirty="0">
              <a:latin typeface="Trebuchet MS"/>
              <a:cs typeface="Trebuchet MS"/>
            </a:endParaRPr>
          </a:p>
        </p:txBody>
      </p:sp>
      <p:pic>
        <p:nvPicPr>
          <p:cNvPr id="8194" name="Picture 2" descr="C:\Users\Public\Pictures\5-2 screenshots\3smart deplo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62150"/>
            <a:ext cx="3319348" cy="2895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bwMode="gray">
          <a:xfrm>
            <a:off x="4800600" y="819150"/>
            <a:ext cx="4114800" cy="1219200"/>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Calibri"/>
                <a:ea typeface="+mn-ea"/>
                <a:cs typeface="Calibri"/>
              </a:defRPr>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Calibri"/>
                <a:ea typeface="+mn-ea"/>
                <a:cs typeface="Calibri"/>
              </a:defRPr>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Calibri"/>
                <a:ea typeface="+mn-ea"/>
                <a:cs typeface="Calibri"/>
              </a:defRPr>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Calibri"/>
                <a:ea typeface="+mn-ea"/>
                <a:cs typeface="Calibri"/>
              </a:defRPr>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Calibri"/>
                <a:ea typeface="+mn-ea"/>
                <a:cs typeface="Calibri"/>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r>
              <a:rPr lang="en-US" sz="1600" b="1" dirty="0" smtClean="0">
                <a:latin typeface="Trebuchet MS"/>
                <a:cs typeface="Trebuchet MS"/>
              </a:rPr>
              <a:t>Complete control over what is deployed</a:t>
            </a:r>
            <a:endParaRPr lang="en-US" sz="1600" dirty="0" smtClean="0">
              <a:latin typeface="Trebuchet MS"/>
              <a:cs typeface="Trebuchet MS"/>
            </a:endParaRPr>
          </a:p>
          <a:p>
            <a:pPr marL="285750" indent="-285750">
              <a:buFontTx/>
              <a:buChar char="-"/>
            </a:pPr>
            <a:r>
              <a:rPr lang="en-US" sz="1400" dirty="0" smtClean="0">
                <a:latin typeface="Trebuchet MS"/>
                <a:cs typeface="Trebuchet MS"/>
              </a:rPr>
              <a:t>Manually override exact versions to be deployed if needed</a:t>
            </a:r>
          </a:p>
          <a:p>
            <a:pPr marL="285750" indent="-285750">
              <a:buFontTx/>
              <a:buChar char="-"/>
            </a:pPr>
            <a:r>
              <a:rPr lang="en-US" sz="1400" dirty="0" smtClean="0">
                <a:latin typeface="Trebuchet MS"/>
                <a:cs typeface="Trebuchet MS"/>
              </a:rPr>
              <a:t>Select/unselect components to deploy</a:t>
            </a:r>
          </a:p>
          <a:p>
            <a:pPr marL="285750" indent="-285750">
              <a:buFontTx/>
              <a:buChar char="-"/>
            </a:pPr>
            <a:endParaRPr lang="en-US" sz="2000" dirty="0">
              <a:latin typeface="Trebuchet MS"/>
              <a:cs typeface="Trebuchet MS"/>
            </a:endParaRPr>
          </a:p>
        </p:txBody>
      </p:sp>
      <p:pic>
        <p:nvPicPr>
          <p:cNvPr id="8195" name="Picture 3" descr="C:\Users\Public\Pictures\5-2 screenshots\4Partial Deplo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045786"/>
            <a:ext cx="4050622" cy="2728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79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Schedules and Notifications</a:t>
            </a:r>
            <a:endParaRPr lang="en-US" dirty="0">
              <a:latin typeface="Trebuchet MS"/>
              <a:cs typeface="Trebuchet MS"/>
            </a:endParaRPr>
          </a:p>
        </p:txBody>
      </p:sp>
      <p:sp>
        <p:nvSpPr>
          <p:cNvPr id="3" name="Text Placeholder 2"/>
          <p:cNvSpPr>
            <a:spLocks noGrp="1"/>
          </p:cNvSpPr>
          <p:nvPr>
            <p:ph type="body" sz="quarter" idx="13"/>
          </p:nvPr>
        </p:nvSpPr>
        <p:spPr>
          <a:xfrm>
            <a:off x="304800" y="971550"/>
            <a:ext cx="4267199" cy="3369469"/>
          </a:xfrm>
        </p:spPr>
        <p:txBody>
          <a:bodyPr/>
          <a:lstStyle/>
          <a:p>
            <a:pPr marL="52388" lvl="1" indent="0">
              <a:buNone/>
            </a:pPr>
            <a:r>
              <a:rPr lang="en-US" sz="1800" dirty="0" smtClean="0">
                <a:latin typeface="Trebuchet MS"/>
                <a:cs typeface="Trebuchet MS"/>
              </a:rPr>
              <a:t>Unattended deployments</a:t>
            </a:r>
          </a:p>
          <a:p>
            <a:pPr lvl="1"/>
            <a:r>
              <a:rPr lang="en-US" sz="1800" dirty="0" smtClean="0">
                <a:latin typeface="Trebuchet MS"/>
                <a:cs typeface="Trebuchet MS"/>
              </a:rPr>
              <a:t>Schedule deployments</a:t>
            </a:r>
            <a:endParaRPr lang="en-US" sz="1800" dirty="0">
              <a:latin typeface="Trebuchet MS"/>
              <a:cs typeface="Trebuchet MS"/>
            </a:endParaRPr>
          </a:p>
          <a:p>
            <a:pPr lvl="1"/>
            <a:r>
              <a:rPr lang="en-US" sz="1800" dirty="0" smtClean="0">
                <a:latin typeface="Trebuchet MS"/>
                <a:cs typeface="Trebuchet MS"/>
              </a:rPr>
              <a:t>One time or recurring</a:t>
            </a:r>
            <a:endParaRPr lang="en-US" sz="1800" dirty="0">
              <a:latin typeface="Trebuchet MS"/>
              <a:cs typeface="Trebuchet MS"/>
            </a:endParaRPr>
          </a:p>
        </p:txBody>
      </p:sp>
      <p:sp>
        <p:nvSpPr>
          <p:cNvPr id="5" name="Text Placeholder 2"/>
          <p:cNvSpPr txBox="1">
            <a:spLocks/>
          </p:cNvSpPr>
          <p:nvPr/>
        </p:nvSpPr>
        <p:spPr bwMode="gray">
          <a:xfrm>
            <a:off x="4795999" y="971550"/>
            <a:ext cx="404320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Calibri"/>
                <a:ea typeface="+mn-ea"/>
                <a:cs typeface="Calibri"/>
              </a:defRPr>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Calibri"/>
                <a:ea typeface="+mn-ea"/>
                <a:cs typeface="Calibri"/>
              </a:defRPr>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Calibri"/>
                <a:ea typeface="+mn-ea"/>
                <a:cs typeface="Calibri"/>
              </a:defRPr>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Calibri"/>
                <a:ea typeface="+mn-ea"/>
                <a:cs typeface="Calibri"/>
              </a:defRPr>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Calibri"/>
                <a:ea typeface="+mn-ea"/>
                <a:cs typeface="Calibri"/>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marL="52388" lvl="1" indent="0">
              <a:buNone/>
            </a:pPr>
            <a:r>
              <a:rPr lang="en-US" sz="1800" dirty="0" smtClean="0">
                <a:latin typeface="Trebuchet MS"/>
                <a:cs typeface="Trebuchet MS"/>
              </a:rPr>
              <a:t>Deployment Notifications</a:t>
            </a:r>
          </a:p>
          <a:p>
            <a:pPr lvl="1"/>
            <a:r>
              <a:rPr lang="en-US" sz="1800" dirty="0" smtClean="0">
                <a:latin typeface="Trebuchet MS"/>
                <a:cs typeface="Trebuchet MS"/>
              </a:rPr>
              <a:t>Proactively know success/failures </a:t>
            </a:r>
          </a:p>
          <a:p>
            <a:pPr lvl="1"/>
            <a:r>
              <a:rPr lang="en-US" sz="1800" dirty="0" smtClean="0">
                <a:latin typeface="Trebuchet MS"/>
                <a:cs typeface="Trebuchet MS"/>
              </a:rPr>
              <a:t>Quickly triage issues</a:t>
            </a:r>
          </a:p>
          <a:p>
            <a:pPr lvl="1"/>
            <a:endParaRPr lang="en-US" sz="2400" dirty="0" smtClean="0">
              <a:latin typeface="Trebuchet MS"/>
              <a:cs typeface="Trebuchet MS"/>
            </a:endParaRPr>
          </a:p>
          <a:p>
            <a:pPr lvl="1"/>
            <a:endParaRPr lang="en-US" sz="2400" dirty="0">
              <a:latin typeface="Trebuchet MS"/>
              <a:cs typeface="Trebuchet MS"/>
            </a:endParaRPr>
          </a:p>
        </p:txBody>
      </p:sp>
      <p:pic>
        <p:nvPicPr>
          <p:cNvPr id="8194" name="Picture 2" descr="C:\Users\Public\Pictures\5-2 screenshots\5Schedul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25" y="1962150"/>
            <a:ext cx="2461278" cy="1917335"/>
          </a:xfrm>
          <a:prstGeom prst="rect">
            <a:avLst/>
          </a:prstGeom>
          <a:noFill/>
          <a:effectLst>
            <a:outerShdw blurRad="24765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5" name="Picture 3" descr="C:\Users\Public\Pictures\5-2 screenshots\6Schedule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028950"/>
            <a:ext cx="2438401" cy="1916765"/>
          </a:xfrm>
          <a:prstGeom prst="rect">
            <a:avLst/>
          </a:prstGeom>
          <a:noFill/>
          <a:effectLst>
            <a:outerShdw blurRad="24765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C:\Users\Public\Pictures\5-2 screenshots\9Notification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48925" y="3351609"/>
            <a:ext cx="2495075" cy="1125141"/>
          </a:xfrm>
          <a:prstGeom prst="rect">
            <a:avLst/>
          </a:prstGeom>
          <a:noFill/>
          <a:effectLst>
            <a:outerShdw blurRad="247650" dist="50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20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2343150"/>
            <a:ext cx="2948583" cy="742950"/>
          </a:xfrm>
          <a:prstGeom prst="rect">
            <a:avLst/>
          </a:prstGeom>
          <a:noFill/>
          <a:ln>
            <a:noFill/>
          </a:ln>
          <a:effectLst>
            <a:outerShdw blurRad="247650" dist="508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775" y="1916430"/>
            <a:ext cx="1921871"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32360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793802" y="2357983"/>
            <a:ext cx="0" cy="1816968"/>
          </a:xfrm>
          <a:prstGeom prst="line">
            <a:avLst/>
          </a:prstGeom>
        </p:spPr>
        <p:style>
          <a:lnRef idx="2">
            <a:schemeClr val="accent4"/>
          </a:lnRef>
          <a:fillRef idx="0">
            <a:schemeClr val="accent4"/>
          </a:fillRef>
          <a:effectRef idx="1">
            <a:schemeClr val="accent4"/>
          </a:effectRef>
          <a:fontRef idx="minor">
            <a:schemeClr val="tx1"/>
          </a:fontRef>
        </p:style>
      </p:cxnSp>
      <p:cxnSp>
        <p:nvCxnSpPr>
          <p:cNvPr id="49" name="Straight Connector 48"/>
          <p:cNvCxnSpPr/>
          <p:nvPr/>
        </p:nvCxnSpPr>
        <p:spPr>
          <a:xfrm>
            <a:off x="3680840" y="2394347"/>
            <a:ext cx="0" cy="1833046"/>
          </a:xfrm>
          <a:prstGeom prst="line">
            <a:avLst/>
          </a:prstGeom>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a:off x="6933273"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622032" y="819150"/>
            <a:ext cx="0" cy="421170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err="1" smtClean="0"/>
              <a:t>ElectricCommander</a:t>
            </a:r>
            <a:r>
              <a:rPr lang="en-US" dirty="0" smtClean="0"/>
              <a:t>/Flow Roadmap</a:t>
            </a:r>
            <a:endParaRPr lang="en-US" dirty="0">
              <a:solidFill>
                <a:schemeClr val="tx1"/>
              </a:solidFill>
            </a:endParaRPr>
          </a:p>
        </p:txBody>
      </p:sp>
      <p:grpSp>
        <p:nvGrpSpPr>
          <p:cNvPr id="7" name="Group 46"/>
          <p:cNvGrpSpPr/>
          <p:nvPr/>
        </p:nvGrpSpPr>
        <p:grpSpPr>
          <a:xfrm>
            <a:off x="176838" y="895350"/>
            <a:ext cx="1880562" cy="2488152"/>
            <a:chOff x="588255" y="1416694"/>
            <a:chExt cx="2324956" cy="2296944"/>
          </a:xfrm>
        </p:grpSpPr>
        <p:sp>
          <p:nvSpPr>
            <p:cNvPr id="59" name="AutoShape 89"/>
            <p:cNvSpPr>
              <a:spLocks noChangeArrowheads="1"/>
            </p:cNvSpPr>
            <p:nvPr/>
          </p:nvSpPr>
          <p:spPr bwMode="auto">
            <a:xfrm>
              <a:off x="588255" y="1656601"/>
              <a:ext cx="2324956" cy="1896233"/>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5.0 LTS*</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203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285750" lvl="1" indent="-111125">
                <a:lnSpc>
                  <a:spcPct val="90000"/>
                </a:lnSpc>
                <a:spcBef>
                  <a:spcPct val="20000"/>
                </a:spcBef>
                <a:buFont typeface="Arial"/>
                <a:buChar char="•"/>
              </a:pPr>
              <a:r>
                <a:rPr lang="en-US" sz="1200" dirty="0">
                  <a:solidFill>
                    <a:srgbClr val="404040"/>
                  </a:solidFill>
                  <a:latin typeface="Arial" charset="0"/>
                </a:rPr>
                <a:t>REST API, JS API</a:t>
              </a:r>
            </a:p>
            <a:p>
              <a:pPr marL="285750" lvl="1" indent="-111125">
                <a:lnSpc>
                  <a:spcPct val="90000"/>
                </a:lnSpc>
                <a:spcBef>
                  <a:spcPct val="20000"/>
                </a:spcBef>
                <a:buFont typeface="Arial"/>
                <a:buChar char="•"/>
              </a:pPr>
              <a:r>
                <a:rPr lang="en-US" sz="1200" dirty="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a:solidFill>
                    <a:srgbClr val="404040"/>
                  </a:solidFill>
                  <a:latin typeface="Arial" charset="0"/>
                </a:rPr>
                <a:t>Smart deploy</a:t>
              </a:r>
            </a:p>
            <a:p>
              <a:pPr marL="285750" lvl="1" indent="-111125">
                <a:lnSpc>
                  <a:spcPct val="90000"/>
                </a:lnSpc>
                <a:spcBef>
                  <a:spcPct val="20000"/>
                </a:spcBef>
                <a:buFont typeface="Arial"/>
                <a:buChar char="•"/>
              </a:pPr>
              <a:r>
                <a:rPr lang="en-US" sz="1200" dirty="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a:solidFill>
                    <a:srgbClr val="404040"/>
                  </a:solidFill>
                  <a:latin typeface="Arial" charset="0"/>
                </a:rPr>
                <a:t>Notifications</a:t>
              </a:r>
            </a:p>
            <a:p>
              <a:pPr marL="285750" lvl="1" indent="-111125">
                <a:lnSpc>
                  <a:spcPct val="90000"/>
                </a:lnSpc>
                <a:spcBef>
                  <a:spcPct val="20000"/>
                </a:spcBef>
                <a:buFont typeface="Arial"/>
                <a:buChar char="•"/>
              </a:pPr>
              <a:r>
                <a:rPr lang="en-US" sz="1200" dirty="0">
                  <a:solidFill>
                    <a:srgbClr val="404040"/>
                  </a:solidFill>
                  <a:latin typeface="Arial" charset="0"/>
                </a:rPr>
                <a:t>Scheduled deployments</a:t>
              </a:r>
            </a:p>
            <a:p>
              <a:pPr marL="171450" indent="-171450">
                <a:lnSpc>
                  <a:spcPct val="90000"/>
                </a:lnSpc>
                <a:spcBef>
                  <a:spcPct val="20000"/>
                </a:spcBef>
                <a:buFont typeface="Arial"/>
                <a:buChar char="•"/>
              </a:pPr>
              <a:endParaRPr lang="en-US" sz="1100" dirty="0" smtClean="0">
                <a:solidFill>
                  <a:srgbClr val="404040"/>
                </a:solidFill>
                <a:latin typeface="Arial" charset="0"/>
              </a:endParaRPr>
            </a:p>
          </p:txBody>
        </p:sp>
      </p:grpSp>
      <p:cxnSp>
        <p:nvCxnSpPr>
          <p:cNvPr id="75" name="Straight Connector 74"/>
          <p:cNvCxnSpPr>
            <a:stCxn id="59" idx="2"/>
          </p:cNvCxnSpPr>
          <p:nvPr/>
        </p:nvCxnSpPr>
        <p:spPr>
          <a:xfrm>
            <a:off x="1117119" y="3209312"/>
            <a:ext cx="25881" cy="966884"/>
          </a:xfrm>
          <a:prstGeom prst="line">
            <a:avLst/>
          </a:prstGeom>
        </p:spPr>
        <p:style>
          <a:lnRef idx="2">
            <a:schemeClr val="accent4"/>
          </a:lnRef>
          <a:fillRef idx="0">
            <a:schemeClr val="accent4"/>
          </a:fillRef>
          <a:effectRef idx="1">
            <a:schemeClr val="accent4"/>
          </a:effectRef>
          <a:fontRef idx="minor">
            <a:schemeClr val="tx1"/>
          </a:fontRef>
        </p:style>
      </p:cxnSp>
      <p:grpSp>
        <p:nvGrpSpPr>
          <p:cNvPr id="9" name="Group 46"/>
          <p:cNvGrpSpPr/>
          <p:nvPr/>
        </p:nvGrpSpPr>
        <p:grpSpPr>
          <a:xfrm>
            <a:off x="4783077" y="819150"/>
            <a:ext cx="1954623" cy="2390162"/>
            <a:chOff x="588254" y="1416694"/>
            <a:chExt cx="2662110" cy="2610850"/>
          </a:xfrm>
        </p:grpSpPr>
        <p:sp>
          <p:nvSpPr>
            <p:cNvPr id="83" name="AutoShape 89"/>
            <p:cNvSpPr>
              <a:spLocks noChangeArrowheads="1"/>
            </p:cNvSpPr>
            <p:nvPr/>
          </p:nvSpPr>
          <p:spPr bwMode="auto">
            <a:xfrm>
              <a:off x="588254" y="1656602"/>
              <a:ext cx="2662110" cy="2092484"/>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4" name="AutoShape 90"/>
            <p:cNvSpPr>
              <a:spLocks noChangeArrowheads="1"/>
            </p:cNvSpPr>
            <p:nvPr/>
          </p:nvSpPr>
          <p:spPr bwMode="auto">
            <a:xfrm>
              <a:off x="594606" y="1416694"/>
              <a:ext cx="2655758" cy="265675"/>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6.0 LTS*</a:t>
              </a:r>
              <a:endParaRPr lang="en-US" sz="1600" b="1" dirty="0">
                <a:solidFill>
                  <a:prstClr val="white"/>
                </a:solidFill>
                <a:latin typeface="Arial"/>
              </a:endParaRPr>
            </a:p>
          </p:txBody>
        </p:sp>
        <p:sp>
          <p:nvSpPr>
            <p:cNvPr id="85" name="Rectangle 118"/>
            <p:cNvSpPr>
              <a:spLocks noChangeArrowheads="1"/>
            </p:cNvSpPr>
            <p:nvPr/>
          </p:nvSpPr>
          <p:spPr bwMode="auto">
            <a:xfrm>
              <a:off x="650963" y="1683565"/>
              <a:ext cx="2599401" cy="234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(Change History, Rollback)</a:t>
              </a:r>
              <a:endParaRPr lang="en-US" sz="1200" dirty="0">
                <a:solidFill>
                  <a:srgbClr val="404040"/>
                </a:solidFill>
                <a:latin typeface="Arial" charset="0"/>
              </a:endParaRPr>
            </a:p>
            <a:p>
              <a:pPr marL="171450" indent="-171450">
                <a:lnSpc>
                  <a:spcPct val="90000"/>
                </a:lnSpc>
                <a:spcBef>
                  <a:spcPct val="20000"/>
                </a:spcBef>
                <a:buFont typeface="Arial"/>
                <a:buChar char="•"/>
              </a:pPr>
              <a:r>
                <a:rPr lang="en-US" sz="1200" dirty="0" smtClean="0">
                  <a:solidFill>
                    <a:srgbClr val="404040"/>
                  </a:solidFill>
                  <a:latin typeface="Arial" charset="0"/>
                </a:rPr>
                <a:t>Deploy</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a:t>
              </a:r>
            </a:p>
            <a:p>
              <a:pPr marL="492404" lvl="1" indent="-171450">
                <a:lnSpc>
                  <a:spcPct val="90000"/>
                </a:lnSpc>
                <a:spcBef>
                  <a:spcPct val="20000"/>
                </a:spcBef>
                <a:buFont typeface="Arial"/>
                <a:buChar char="•"/>
              </a:pPr>
              <a:r>
                <a:rPr lang="en-US" sz="1200" dirty="0" smtClean="0">
                  <a:solidFill>
                    <a:srgbClr val="404040"/>
                  </a:solidFill>
                  <a:latin typeface="Arial" charset="0"/>
                </a:rPr>
                <a:t>Snapshots</a:t>
              </a:r>
            </a:p>
            <a:p>
              <a:pPr marL="492404" lvl="1" indent="-171450">
                <a:lnSpc>
                  <a:spcPct val="90000"/>
                </a:lnSpc>
                <a:spcBef>
                  <a:spcPct val="20000"/>
                </a:spcBef>
                <a:buFont typeface="Arial"/>
                <a:buChar char="•"/>
              </a:pPr>
              <a:r>
                <a:rPr lang="en-US" sz="1200" dirty="0" smtClean="0">
                  <a:solidFill>
                    <a:srgbClr val="404040"/>
                  </a:solidFill>
                  <a:latin typeface="Arial" charset="0"/>
                </a:rPr>
                <a:t>Native cloud </a:t>
              </a:r>
              <a:r>
                <a:rPr lang="en-US" sz="1200" dirty="0" err="1" smtClean="0">
                  <a:solidFill>
                    <a:srgbClr val="404040"/>
                  </a:solidFill>
                  <a:latin typeface="Arial" charset="0"/>
                </a:rPr>
                <a:t>env</a:t>
              </a:r>
              <a:r>
                <a:rPr lang="en-US" sz="1200" dirty="0" smtClean="0">
                  <a:solidFill>
                    <a:srgbClr val="404040"/>
                  </a:solidFill>
                  <a:latin typeface="Arial" charset="0"/>
                </a:rPr>
                <a:t> modeling</a:t>
              </a:r>
              <a:endParaRPr lang="en-US" sz="1400" dirty="0" smtClean="0">
                <a:solidFill>
                  <a:srgbClr val="404040"/>
                </a:solidFill>
                <a:latin typeface="Arial" charset="0"/>
              </a:endParaRPr>
            </a:p>
          </p:txBody>
        </p:sp>
      </p:grpSp>
      <p:grpSp>
        <p:nvGrpSpPr>
          <p:cNvPr id="10" name="Group 46"/>
          <p:cNvGrpSpPr/>
          <p:nvPr/>
        </p:nvGrpSpPr>
        <p:grpSpPr>
          <a:xfrm>
            <a:off x="44786" y="3566042"/>
            <a:ext cx="1880562" cy="567448"/>
            <a:chOff x="588255" y="1714944"/>
            <a:chExt cx="2324956" cy="996606"/>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chemeClr val="accent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89"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4.2.4</a:t>
              </a:r>
            </a:p>
            <a:p>
              <a:pPr marL="171450" indent="-171450">
                <a:lnSpc>
                  <a:spcPct val="90000"/>
                </a:lnSpc>
                <a:spcBef>
                  <a:spcPct val="20000"/>
                </a:spcBef>
                <a:buFont typeface="Arial"/>
                <a:buChar char="•"/>
              </a:pPr>
              <a:r>
                <a:rPr lang="en-US" sz="1050" dirty="0" smtClean="0">
                  <a:solidFill>
                    <a:srgbClr val="404040"/>
                  </a:solidFill>
                  <a:latin typeface="Arial" charset="0"/>
                </a:rPr>
                <a:t>4.2.5</a:t>
              </a:r>
            </a:p>
            <a:p>
              <a:pPr marL="171450" indent="-171450">
                <a:lnSpc>
                  <a:spcPct val="90000"/>
                </a:lnSpc>
                <a:spcBef>
                  <a:spcPct val="20000"/>
                </a:spcBef>
                <a:buFont typeface="Arial"/>
                <a:buChar char="•"/>
              </a:pPr>
              <a:r>
                <a:rPr lang="en-US" sz="1050" dirty="0" smtClean="0">
                  <a:solidFill>
                    <a:srgbClr val="404040"/>
                  </a:solidFill>
                  <a:latin typeface="Arial" charset="0"/>
                </a:rPr>
                <a:t>5.0.1</a:t>
              </a:r>
              <a:endParaRPr lang="en-US" sz="1050" dirty="0">
                <a:solidFill>
                  <a:srgbClr val="404040"/>
                </a:solidFill>
                <a:latin typeface="Arial" charset="0"/>
              </a:endParaRPr>
            </a:p>
          </p:txBody>
        </p:sp>
      </p:grpSp>
      <p:cxnSp>
        <p:nvCxnSpPr>
          <p:cNvPr id="90" name="Straight Connector 89"/>
          <p:cNvCxnSpPr>
            <a:stCxn id="87" idx="2"/>
          </p:cNvCxnSpPr>
          <p:nvPr/>
        </p:nvCxnSpPr>
        <p:spPr>
          <a:xfrm flipH="1">
            <a:off x="984425"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040880" y="819150"/>
            <a:ext cx="1902771" cy="2965704"/>
            <a:chOff x="749375" y="1416694"/>
            <a:chExt cx="2500989" cy="3847606"/>
          </a:xfrm>
        </p:grpSpPr>
        <p:sp>
          <p:nvSpPr>
            <p:cNvPr id="76" name="AutoShape 89"/>
            <p:cNvSpPr>
              <a:spLocks noChangeArrowheads="1"/>
            </p:cNvSpPr>
            <p:nvPr/>
          </p:nvSpPr>
          <p:spPr bwMode="auto">
            <a:xfrm>
              <a:off x="749375" y="1656600"/>
              <a:ext cx="2500989" cy="3607700"/>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chemeClr val="bg1">
                <a:lumMod val="65000"/>
              </a:schemeClr>
            </a:solidFill>
            <a:ln w="9525">
              <a:solidFill>
                <a:schemeClr val="bg1">
                  <a:lumMod val="65000"/>
                </a:scheme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758454"/>
              <a:ext cx="2500989" cy="275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lvl="1" indent="-171450">
                <a:lnSpc>
                  <a:spcPct val="90000"/>
                </a:lnSpc>
                <a:spcBef>
                  <a:spcPts val="600"/>
                </a:spcBef>
                <a:buFont typeface="Arial"/>
                <a:buChar char="•"/>
              </a:pPr>
              <a:r>
                <a:rPr lang="en-US" sz="1200" dirty="0">
                  <a:solidFill>
                    <a:srgbClr val="404040"/>
                  </a:solidFill>
                  <a:latin typeface="Arial" charset="0"/>
                </a:rPr>
                <a:t>Modernize agents</a:t>
              </a:r>
            </a:p>
            <a:p>
              <a:pPr marL="171450" indent="-171450">
                <a:lnSpc>
                  <a:spcPct val="90000"/>
                </a:lnSpc>
                <a:spcBef>
                  <a:spcPts val="600"/>
                </a:spcBef>
                <a:buFont typeface="Arial"/>
                <a:buChar char="•"/>
              </a:pPr>
              <a:r>
                <a:rPr lang="en-US" sz="1200" dirty="0" smtClean="0">
                  <a:solidFill>
                    <a:srgbClr val="404040"/>
                  </a:solidFill>
                  <a:latin typeface="Arial" charset="0"/>
                </a:rPr>
                <a:t>Pipeline </a:t>
              </a:r>
              <a:r>
                <a:rPr lang="en-US" sz="1200" dirty="0" err="1" smtClean="0">
                  <a:solidFill>
                    <a:srgbClr val="404040"/>
                  </a:solidFill>
                  <a:latin typeface="Arial" charset="0"/>
                </a:rPr>
                <a:t>mgmt</a:t>
              </a:r>
              <a:endParaRPr lang="en-US" sz="1200" dirty="0">
                <a:solidFill>
                  <a:srgbClr val="404040"/>
                </a:solidFill>
                <a:latin typeface="Arial" charset="0"/>
              </a:endParaRPr>
            </a:p>
            <a:p>
              <a:pPr marL="171450" indent="-171450">
                <a:lnSpc>
                  <a:spcPct val="90000"/>
                </a:lnSpc>
                <a:spcBef>
                  <a:spcPts val="600"/>
                </a:spcBef>
                <a:buFont typeface="Arial"/>
                <a:buChar char="•"/>
              </a:pPr>
              <a:r>
                <a:rPr lang="en-US" sz="1200" dirty="0" smtClean="0">
                  <a:solidFill>
                    <a:srgbClr val="404040"/>
                  </a:solidFill>
                  <a:latin typeface="Arial" charset="0"/>
                </a:rPr>
                <a:t>Reporting/Dashboards</a:t>
              </a:r>
            </a:p>
            <a:p>
              <a:pPr marL="171450" indent="-171450">
                <a:lnSpc>
                  <a:spcPct val="90000"/>
                </a:lnSpc>
                <a:spcBef>
                  <a:spcPts val="600"/>
                </a:spcBef>
                <a:buFont typeface="Arial"/>
                <a:buChar char="•"/>
              </a:pPr>
              <a:r>
                <a:rPr lang="en-US" sz="1200" dirty="0" smtClean="0">
                  <a:solidFill>
                    <a:srgbClr val="404040"/>
                  </a:solidFill>
                  <a:latin typeface="Arial" charset="0"/>
                </a:rPr>
                <a:t>DSL</a:t>
              </a:r>
            </a:p>
            <a:p>
              <a:pPr marL="171450" indent="-171450">
                <a:lnSpc>
                  <a:spcPct val="90000"/>
                </a:lnSpc>
                <a:spcBef>
                  <a:spcPts val="600"/>
                </a:spcBef>
                <a:buFont typeface="Arial"/>
                <a:buChar char="•"/>
              </a:pPr>
              <a:r>
                <a:rPr lang="en-US" sz="1200" dirty="0">
                  <a:solidFill>
                    <a:srgbClr val="404040"/>
                  </a:solidFill>
                  <a:latin typeface="Arial" charset="0"/>
                </a:rPr>
                <a:t>Project hierarchy</a:t>
              </a:r>
            </a:p>
            <a:p>
              <a:pPr marL="171450" indent="-171450">
                <a:lnSpc>
                  <a:spcPct val="90000"/>
                </a:lnSpc>
                <a:spcBef>
                  <a:spcPts val="600"/>
                </a:spcBef>
                <a:buFont typeface="Arial"/>
                <a:buChar char="•"/>
              </a:pPr>
              <a:r>
                <a:rPr lang="en-US" sz="1200" dirty="0" smtClean="0">
                  <a:solidFill>
                    <a:srgbClr val="404040"/>
                  </a:solidFill>
                  <a:latin typeface="Arial" charset="0"/>
                </a:rPr>
                <a:t>Data cleanup policies </a:t>
              </a:r>
            </a:p>
            <a:p>
              <a:pPr marL="171450" indent="-171450">
                <a:lnSpc>
                  <a:spcPct val="90000"/>
                </a:lnSpc>
                <a:spcBef>
                  <a:spcPts val="600"/>
                </a:spcBef>
                <a:buFont typeface="Arial"/>
                <a:buChar char="•"/>
              </a:pPr>
              <a:r>
                <a:rPr lang="en-US" sz="1200" dirty="0" smtClean="0">
                  <a:solidFill>
                    <a:srgbClr val="404040"/>
                  </a:solidFill>
                  <a:latin typeface="Arial" charset="0"/>
                </a:rPr>
                <a:t>Build-Test app</a:t>
              </a:r>
            </a:p>
            <a:p>
              <a:pPr marL="171450" indent="-171450">
                <a:lnSpc>
                  <a:spcPct val="90000"/>
                </a:lnSpc>
                <a:spcBef>
                  <a:spcPts val="600"/>
                </a:spcBef>
                <a:buFont typeface="Arial"/>
                <a:buChar char="•"/>
              </a:pPr>
              <a:r>
                <a:rPr lang="en-US" sz="1200" dirty="0">
                  <a:solidFill>
                    <a:srgbClr val="404040"/>
                  </a:solidFill>
                  <a:latin typeface="Arial" charset="0"/>
                </a:rPr>
                <a:t>Deploy Innovation </a:t>
              </a:r>
              <a:r>
                <a:rPr lang="en-US" sz="1200" dirty="0" smtClean="0">
                  <a:solidFill>
                    <a:srgbClr val="404040"/>
                  </a:solidFill>
                  <a:latin typeface="Arial" charset="0"/>
                </a:rPr>
                <a:t>Continued</a:t>
              </a:r>
              <a:endParaRPr lang="en-US" sz="1200" dirty="0">
                <a:solidFill>
                  <a:srgbClr val="404040"/>
                </a:solidFill>
                <a:latin typeface="Arial" charset="0"/>
              </a:endParaRPr>
            </a:p>
          </p:txBody>
        </p:sp>
      </p:grpSp>
      <p:grpSp>
        <p:nvGrpSpPr>
          <p:cNvPr id="45" name="Group 46"/>
          <p:cNvGrpSpPr/>
          <p:nvPr/>
        </p:nvGrpSpPr>
        <p:grpSpPr>
          <a:xfrm>
            <a:off x="2297544" y="1215083"/>
            <a:ext cx="2198255" cy="2575868"/>
            <a:chOff x="588255" y="1416694"/>
            <a:chExt cx="2324956" cy="2377920"/>
          </a:xfrm>
        </p:grpSpPr>
        <p:sp>
          <p:nvSpPr>
            <p:cNvPr id="46" name="AutoShape 89"/>
            <p:cNvSpPr>
              <a:spLocks noChangeArrowheads="1"/>
            </p:cNvSpPr>
            <p:nvPr/>
          </p:nvSpPr>
          <p:spPr bwMode="auto">
            <a:xfrm>
              <a:off x="588255" y="1656601"/>
              <a:ext cx="2324956" cy="1735759"/>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47" name="AutoShape 90"/>
            <p:cNvSpPr>
              <a:spLocks noChangeArrowheads="1"/>
            </p:cNvSpPr>
            <p:nvPr/>
          </p:nvSpPr>
          <p:spPr bwMode="auto">
            <a:xfrm>
              <a:off x="594605" y="1416694"/>
              <a:ext cx="2318606" cy="265675"/>
            </a:xfrm>
            <a:prstGeom prst="roundRect">
              <a:avLst>
                <a:gd name="adj" fmla="val 16667"/>
              </a:avLst>
            </a:prstGeom>
            <a:solidFill>
              <a:schemeClr val="accent1">
                <a:lumMod val="40000"/>
                <a:lumOff val="60000"/>
              </a:schemeClr>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5.1 and 5.2 FR*</a:t>
              </a:r>
              <a:endParaRPr lang="en-US" sz="1600" b="1" dirty="0">
                <a:solidFill>
                  <a:prstClr val="white"/>
                </a:solidFill>
                <a:latin typeface="Arial"/>
              </a:endParaRPr>
            </a:p>
          </p:txBody>
        </p:sp>
        <p:sp>
          <p:nvSpPr>
            <p:cNvPr id="48" name="Rectangle 118"/>
            <p:cNvSpPr>
              <a:spLocks noChangeArrowheads="1"/>
            </p:cNvSpPr>
            <p:nvPr/>
          </p:nvSpPr>
          <p:spPr bwMode="auto">
            <a:xfrm>
              <a:off x="615246" y="1683566"/>
              <a:ext cx="2297965" cy="2111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smtClean="0">
                  <a:solidFill>
                    <a:srgbClr val="404040"/>
                  </a:solidFill>
                  <a:latin typeface="Arial" charset="0"/>
                </a:rPr>
                <a:t>Commander </a:t>
              </a:r>
            </a:p>
            <a:p>
              <a:pPr marL="285750" lvl="1" indent="-111125">
                <a:lnSpc>
                  <a:spcPct val="90000"/>
                </a:lnSpc>
                <a:spcBef>
                  <a:spcPct val="20000"/>
                </a:spcBef>
                <a:buFont typeface="Arial"/>
                <a:buChar char="•"/>
              </a:pPr>
              <a:r>
                <a:rPr lang="en-US" sz="1200" dirty="0" smtClean="0">
                  <a:solidFill>
                    <a:srgbClr val="404040"/>
                  </a:solidFill>
                  <a:latin typeface="Arial" charset="0"/>
                </a:rPr>
                <a:t>REST API, JS API</a:t>
              </a:r>
            </a:p>
            <a:p>
              <a:pPr marL="285750" lvl="1" indent="-111125">
                <a:lnSpc>
                  <a:spcPct val="90000"/>
                </a:lnSpc>
                <a:spcBef>
                  <a:spcPct val="20000"/>
                </a:spcBef>
                <a:buFont typeface="Arial"/>
                <a:buChar char="•"/>
              </a:pPr>
              <a:r>
                <a:rPr lang="en-US" sz="1200" dirty="0" smtClean="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smtClean="0">
                  <a:solidFill>
                    <a:srgbClr val="404040"/>
                  </a:solidFill>
                  <a:latin typeface="Arial" charset="0"/>
                </a:rPr>
                <a:t>Smart deploy</a:t>
              </a:r>
            </a:p>
            <a:p>
              <a:pPr marL="285750" lvl="1" indent="-111125">
                <a:lnSpc>
                  <a:spcPct val="90000"/>
                </a:lnSpc>
                <a:spcBef>
                  <a:spcPct val="20000"/>
                </a:spcBef>
                <a:buFont typeface="Arial"/>
                <a:buChar char="•"/>
              </a:pPr>
              <a:r>
                <a:rPr lang="en-US" sz="1200" dirty="0" smtClean="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smtClean="0">
                  <a:solidFill>
                    <a:srgbClr val="404040"/>
                  </a:solidFill>
                  <a:latin typeface="Arial" charset="0"/>
                </a:rPr>
                <a:t>Notifications</a:t>
              </a:r>
            </a:p>
            <a:p>
              <a:pPr marL="285750" lvl="1" indent="-111125">
                <a:lnSpc>
                  <a:spcPct val="90000"/>
                </a:lnSpc>
                <a:spcBef>
                  <a:spcPct val="20000"/>
                </a:spcBef>
                <a:buFont typeface="Arial"/>
                <a:buChar char="•"/>
              </a:pPr>
              <a:r>
                <a:rPr lang="en-US" sz="1200" dirty="0" smtClean="0">
                  <a:solidFill>
                    <a:srgbClr val="404040"/>
                  </a:solidFill>
                  <a:latin typeface="Arial" charset="0"/>
                </a:rPr>
                <a:t>Scheduled deployments</a:t>
              </a:r>
              <a:endParaRPr lang="en-US" sz="1200" dirty="0">
                <a:solidFill>
                  <a:srgbClr val="404040"/>
                </a:solidFill>
                <a:latin typeface="Arial" charset="0"/>
              </a:endParaRPr>
            </a:p>
            <a:p>
              <a:pPr marL="171450" indent="-171450">
                <a:lnSpc>
                  <a:spcPct val="90000"/>
                </a:lnSpc>
                <a:spcBef>
                  <a:spcPct val="20000"/>
                </a:spcBef>
                <a:buFont typeface="Arial"/>
                <a:buChar char="•"/>
              </a:pPr>
              <a:endParaRPr lang="en-US" sz="1400" dirty="0" smtClean="0">
                <a:solidFill>
                  <a:srgbClr val="404040"/>
                </a:solidFill>
                <a:latin typeface="Arial" charset="0"/>
              </a:endParaRP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grpSp>
        <p:nvGrpSpPr>
          <p:cNvPr id="50" name="Group 46"/>
          <p:cNvGrpSpPr/>
          <p:nvPr/>
        </p:nvGrpSpPr>
        <p:grpSpPr>
          <a:xfrm>
            <a:off x="2483187" y="3566042"/>
            <a:ext cx="1880562" cy="567448"/>
            <a:chOff x="588255" y="1714944"/>
            <a:chExt cx="2324956" cy="996606"/>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53"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4.2.6</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5.0.2</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cxnSp>
        <p:nvCxnSpPr>
          <p:cNvPr id="54" name="Straight Connector 53"/>
          <p:cNvCxnSpPr>
            <a:stCxn id="51" idx="2"/>
          </p:cNvCxnSpPr>
          <p:nvPr/>
        </p:nvCxnSpPr>
        <p:spPr>
          <a:xfrm flipH="1">
            <a:off x="3422826"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cxnSp>
        <p:nvCxnSpPr>
          <p:cNvPr id="62" name="Straight Connector 61"/>
          <p:cNvCxnSpPr/>
          <p:nvPr/>
        </p:nvCxnSpPr>
        <p:spPr>
          <a:xfrm flipH="1">
            <a:off x="5607262"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55" name="Group 46"/>
          <p:cNvGrpSpPr/>
          <p:nvPr/>
        </p:nvGrpSpPr>
        <p:grpSpPr>
          <a:xfrm>
            <a:off x="4876800" y="3562350"/>
            <a:ext cx="1880562" cy="567448"/>
            <a:chOff x="588255" y="1714944"/>
            <a:chExt cx="2324956" cy="996606"/>
          </a:xfrm>
        </p:grpSpPr>
        <p:sp>
          <p:nvSpPr>
            <p:cNvPr id="64"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67"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68"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a:solidFill>
                    <a:srgbClr val="404040"/>
                  </a:solidFill>
                  <a:latin typeface="Arial" charset="0"/>
                </a:rPr>
                <a:t>5.0.3</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5.0.4</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sp>
        <p:nvSpPr>
          <p:cNvPr id="2" name="Rectangle 1"/>
          <p:cNvSpPr/>
          <p:nvPr/>
        </p:nvSpPr>
        <p:spPr>
          <a:xfrm>
            <a:off x="6987540" y="676007"/>
            <a:ext cx="2049779" cy="4467492"/>
          </a:xfrm>
          <a:prstGeom prst="rect">
            <a:avLst/>
          </a:prstGeom>
          <a:ln>
            <a:noFill/>
          </a:ln>
        </p:spPr>
        <p:style>
          <a:lnRef idx="2">
            <a:schemeClr val="dk1"/>
          </a:lnRef>
          <a:fillRef idx="1">
            <a:schemeClr val="lt1"/>
          </a:fillRef>
          <a:effectRef idx="0">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grpSp>
        <p:nvGrpSpPr>
          <p:cNvPr id="5" name="Group 39"/>
          <p:cNvGrpSpPr/>
          <p:nvPr/>
        </p:nvGrpSpPr>
        <p:grpSpPr>
          <a:xfrm>
            <a:off x="44786" y="4171060"/>
            <a:ext cx="9099214" cy="504848"/>
            <a:chOff x="44786" y="5176421"/>
            <a:chExt cx="9144000" cy="673131"/>
          </a:xfrm>
          <a:solidFill>
            <a:schemeClr val="accent1"/>
          </a:solidFill>
        </p:grpSpPr>
        <p:sp>
          <p:nvSpPr>
            <p:cNvPr id="93" name="AutoShape 5"/>
            <p:cNvSpPr>
              <a:spLocks noChangeArrowheads="1"/>
            </p:cNvSpPr>
            <p:nvPr/>
          </p:nvSpPr>
          <p:spPr bwMode="auto">
            <a:xfrm>
              <a:off x="44786" y="5176421"/>
              <a:ext cx="9144000" cy="673131"/>
            </a:xfrm>
            <a:prstGeom prst="chevron">
              <a:avLst>
                <a:gd name="adj" fmla="val 52500"/>
              </a:avLst>
            </a:prstGeom>
            <a:grp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defRPr/>
              </a:pPr>
              <a:endParaRPr lang="en-US" sz="2400" b="1" dirty="0">
                <a:solidFill>
                  <a:prstClr val="white"/>
                </a:solidFill>
                <a:latin typeface="Arial"/>
              </a:endParaRPr>
            </a:p>
          </p:txBody>
        </p:sp>
        <p:sp>
          <p:nvSpPr>
            <p:cNvPr id="71" name="TextBox 70"/>
            <p:cNvSpPr txBox="1"/>
            <p:nvPr/>
          </p:nvSpPr>
          <p:spPr>
            <a:xfrm>
              <a:off x="476867" y="5251532"/>
              <a:ext cx="1075505" cy="492443"/>
            </a:xfrm>
            <a:prstGeom prst="rect">
              <a:avLst/>
            </a:prstGeom>
            <a:grpFill/>
            <a:ln>
              <a:noFill/>
            </a:ln>
          </p:spPr>
          <p:txBody>
            <a:bodyPr wrap="none" rtlCol="0">
              <a:spAutoFit/>
            </a:bodyPr>
            <a:lstStyle/>
            <a:p>
              <a:r>
                <a:rPr lang="en-US" dirty="0" smtClean="0">
                  <a:latin typeface="Arial"/>
                </a:rPr>
                <a:t>Q2 2014</a:t>
              </a:r>
              <a:endParaRPr lang="en-US" dirty="0">
                <a:latin typeface="Arial"/>
              </a:endParaRPr>
            </a:p>
          </p:txBody>
        </p:sp>
        <p:sp>
          <p:nvSpPr>
            <p:cNvPr id="72" name="TextBox 71"/>
            <p:cNvSpPr txBox="1"/>
            <p:nvPr/>
          </p:nvSpPr>
          <p:spPr>
            <a:xfrm>
              <a:off x="2959049" y="5235748"/>
              <a:ext cx="1075505" cy="492443"/>
            </a:xfrm>
            <a:prstGeom prst="rect">
              <a:avLst/>
            </a:prstGeom>
            <a:grpFill/>
            <a:ln>
              <a:noFill/>
            </a:ln>
          </p:spPr>
          <p:txBody>
            <a:bodyPr wrap="none" rtlCol="0">
              <a:spAutoFit/>
            </a:bodyPr>
            <a:lstStyle/>
            <a:p>
              <a:r>
                <a:rPr lang="en-US" dirty="0" smtClean="0">
                  <a:latin typeface="Arial"/>
                </a:rPr>
                <a:t>Q3 2014</a:t>
              </a:r>
              <a:endParaRPr lang="en-US" dirty="0">
                <a:latin typeface="Arial"/>
              </a:endParaRPr>
            </a:p>
          </p:txBody>
        </p:sp>
        <p:sp>
          <p:nvSpPr>
            <p:cNvPr id="73" name="TextBox 72"/>
            <p:cNvSpPr txBox="1"/>
            <p:nvPr/>
          </p:nvSpPr>
          <p:spPr>
            <a:xfrm>
              <a:off x="5304231" y="5235748"/>
              <a:ext cx="1075505" cy="492443"/>
            </a:xfrm>
            <a:prstGeom prst="rect">
              <a:avLst/>
            </a:prstGeom>
            <a:grpFill/>
            <a:ln>
              <a:noFill/>
            </a:ln>
          </p:spPr>
          <p:txBody>
            <a:bodyPr wrap="none" rtlCol="0">
              <a:spAutoFit/>
            </a:bodyPr>
            <a:lstStyle/>
            <a:p>
              <a:r>
                <a:rPr lang="en-US" dirty="0" smtClean="0">
                  <a:latin typeface="Arial"/>
                </a:rPr>
                <a:t>Q4 2014</a:t>
              </a:r>
              <a:endParaRPr lang="en-US" dirty="0">
                <a:latin typeface="Arial"/>
              </a:endParaRPr>
            </a:p>
          </p:txBody>
        </p:sp>
        <p:sp>
          <p:nvSpPr>
            <p:cNvPr id="78" name="TextBox 77"/>
            <p:cNvSpPr txBox="1"/>
            <p:nvPr/>
          </p:nvSpPr>
          <p:spPr>
            <a:xfrm>
              <a:off x="7742539" y="5235980"/>
              <a:ext cx="855706" cy="492443"/>
            </a:xfrm>
            <a:prstGeom prst="rect">
              <a:avLst/>
            </a:prstGeom>
            <a:grpFill/>
            <a:ln>
              <a:noFill/>
            </a:ln>
          </p:spPr>
          <p:txBody>
            <a:bodyPr wrap="none" rtlCol="0">
              <a:spAutoFit/>
            </a:bodyPr>
            <a:lstStyle/>
            <a:p>
              <a:r>
                <a:rPr lang="en-US" dirty="0" smtClean="0">
                  <a:latin typeface="Arial"/>
                </a:rPr>
                <a:t>Future</a:t>
              </a:r>
              <a:endParaRPr lang="en-US" dirty="0">
                <a:latin typeface="Arial"/>
              </a:endParaRPr>
            </a:p>
          </p:txBody>
        </p:sp>
      </p:grpSp>
      <p:sp>
        <p:nvSpPr>
          <p:cNvPr id="56" name="Rectangle 55"/>
          <p:cNvSpPr/>
          <p:nvPr/>
        </p:nvSpPr>
        <p:spPr>
          <a:xfrm>
            <a:off x="66618" y="570661"/>
            <a:ext cx="4555414" cy="3600399"/>
          </a:xfrm>
          <a:prstGeom prst="rect">
            <a:avLst/>
          </a:prstGeom>
          <a:solidFill>
            <a:schemeClr val="lt1">
              <a:alpha val="69000"/>
            </a:schemeClr>
          </a:solidFill>
          <a:ln>
            <a:noFill/>
          </a:ln>
        </p:spPr>
        <p:style>
          <a:lnRef idx="2">
            <a:schemeClr val="dk1"/>
          </a:lnRef>
          <a:fillRef idx="1">
            <a:schemeClr val="lt1"/>
          </a:fillRef>
          <a:effectRef idx="0">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sp>
        <p:nvSpPr>
          <p:cNvPr id="6" name="TextBox 5"/>
          <p:cNvSpPr txBox="1"/>
          <p:nvPr/>
        </p:nvSpPr>
        <p:spPr>
          <a:xfrm>
            <a:off x="2297544" y="4797136"/>
            <a:ext cx="4560456" cy="346363"/>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600" dirty="0" smtClean="0"/>
              <a:t>* LTS: Long term support       FR: Feature Release</a:t>
            </a:r>
          </a:p>
        </p:txBody>
      </p:sp>
    </p:spTree>
    <p:extLst>
      <p:ext uri="{BB962C8B-B14F-4D97-AF65-F5344CB8AC3E}">
        <p14:creationId xmlns:p14="http://schemas.microsoft.com/office/powerpoint/2010/main" val="16947371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a:t>
            </a:r>
            <a:endParaRPr lang="en-US" dirty="0"/>
          </a:p>
        </p:txBody>
      </p:sp>
      <p:pic>
        <p:nvPicPr>
          <p:cNvPr id="1026" name="Picture 2" descr="http://s.quickmeme.com/img/d7/d7872fc2f3a67217957f63730f465a27c8d624c1d2ae89b9651268621c73018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1" y="873494"/>
            <a:ext cx="6325870" cy="351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4473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t>
            </a:r>
            <a:r>
              <a:rPr lang="en-US" dirty="0" smtClean="0"/>
              <a:t>problems</a:t>
            </a:r>
            <a:endParaRPr lang="en-US" dirty="0"/>
          </a:p>
        </p:txBody>
      </p:sp>
      <p:sp>
        <p:nvSpPr>
          <p:cNvPr id="3" name="Text Placeholder 2"/>
          <p:cNvSpPr>
            <a:spLocks noGrp="1"/>
          </p:cNvSpPr>
          <p:nvPr>
            <p:ph type="body" sz="quarter" idx="13"/>
          </p:nvPr>
        </p:nvSpPr>
        <p:spPr>
          <a:xfrm>
            <a:off x="304802" y="1047751"/>
            <a:ext cx="8366758" cy="3585209"/>
          </a:xfrm>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
        <p:nvSpPr>
          <p:cNvPr id="6" name="Rectangle 5"/>
          <p:cNvSpPr/>
          <p:nvPr/>
        </p:nvSpPr>
        <p:spPr>
          <a:xfrm>
            <a:off x="304802" y="720091"/>
            <a:ext cx="8442958" cy="537209"/>
          </a:xfrm>
          <a:prstGeom prst="rect">
            <a:avLst/>
          </a:prstGeom>
          <a:ln/>
        </p:spPr>
        <p:style>
          <a:lnRef idx="2">
            <a:schemeClr val="accent1"/>
          </a:lnRef>
          <a:fillRef idx="1">
            <a:schemeClr val="lt1"/>
          </a:fillRef>
          <a:effectRef idx="0">
            <a:schemeClr val="accent1"/>
          </a:effectRef>
          <a:fontRef idx="minor">
            <a:schemeClr val="dk1"/>
          </a:fontRef>
        </p:style>
        <p:txBody>
          <a:bodyPr lIns="72000" tIns="72000" rIns="72000" bIns="72000" rtlCol="0" anchor="ctr"/>
          <a:lstStyle/>
          <a:p>
            <a:pPr marL="342900" indent="-342900">
              <a:buFont typeface="Arial" panose="020B0604020202020204" pitchFamily="34" charset="0"/>
              <a:buChar char="•"/>
            </a:pPr>
            <a:r>
              <a:rPr lang="en-US" sz="2000" dirty="0"/>
              <a:t>I am worried that I or someone new might break things</a:t>
            </a:r>
          </a:p>
        </p:txBody>
      </p:sp>
      <p:sp>
        <p:nvSpPr>
          <p:cNvPr id="7" name="Rectangle 6"/>
          <p:cNvSpPr/>
          <p:nvPr/>
        </p:nvSpPr>
        <p:spPr>
          <a:xfrm>
            <a:off x="304802" y="1299211"/>
            <a:ext cx="8442958" cy="537209"/>
          </a:xfrm>
          <a:prstGeom prst="rect">
            <a:avLst/>
          </a:prstGeom>
          <a:ln/>
        </p:spPr>
        <p:style>
          <a:lnRef idx="2">
            <a:schemeClr val="accent1"/>
          </a:lnRef>
          <a:fillRef idx="1">
            <a:schemeClr val="lt1"/>
          </a:fillRef>
          <a:effectRef idx="0">
            <a:schemeClr val="accent1"/>
          </a:effectRef>
          <a:fontRef idx="minor">
            <a:schemeClr val="dk1"/>
          </a:fontRef>
        </p:style>
        <p:txBody>
          <a:bodyPr lIns="72000" tIns="72000" rIns="72000" bIns="72000" rtlCol="0" anchor="ctr"/>
          <a:lstStyle/>
          <a:p>
            <a:pPr marL="342900" indent="-342900">
              <a:buFont typeface="Arial" panose="020B0604020202020204" pitchFamily="34" charset="0"/>
              <a:buChar char="•"/>
            </a:pPr>
            <a:r>
              <a:rPr lang="en-US" sz="2000" dirty="0"/>
              <a:t>What just changed that broke things? </a:t>
            </a:r>
            <a:r>
              <a:rPr lang="en-US" sz="2000" dirty="0" smtClean="0"/>
              <a:t>Who </a:t>
            </a:r>
            <a:r>
              <a:rPr lang="en-US" sz="2000" dirty="0"/>
              <a:t>changed it? When?</a:t>
            </a:r>
          </a:p>
        </p:txBody>
      </p:sp>
      <p:sp>
        <p:nvSpPr>
          <p:cNvPr id="8" name="Rectangle 7"/>
          <p:cNvSpPr/>
          <p:nvPr/>
        </p:nvSpPr>
        <p:spPr>
          <a:xfrm>
            <a:off x="297182" y="1885951"/>
            <a:ext cx="8442958" cy="590549"/>
          </a:xfrm>
          <a:prstGeom prst="rect">
            <a:avLst/>
          </a:prstGeom>
          <a:ln/>
        </p:spPr>
        <p:style>
          <a:lnRef idx="2">
            <a:schemeClr val="accent1"/>
          </a:lnRef>
          <a:fillRef idx="1">
            <a:schemeClr val="lt1"/>
          </a:fillRef>
          <a:effectRef idx="0">
            <a:schemeClr val="accent1"/>
          </a:effectRef>
          <a:fontRef idx="minor">
            <a:schemeClr val="dk1"/>
          </a:fontRef>
        </p:style>
        <p:txBody>
          <a:bodyPr lIns="72000" tIns="72000" rIns="72000" bIns="72000" rtlCol="0" anchor="ctr"/>
          <a:lstStyle/>
          <a:p>
            <a:pPr marL="342900" indent="-342900">
              <a:buFont typeface="Arial" panose="020B0604020202020204" pitchFamily="34" charset="0"/>
              <a:buChar char="•"/>
            </a:pPr>
            <a:r>
              <a:rPr lang="en-US" sz="2000" dirty="0"/>
              <a:t>Something just broke after recent changes, how do I go rollback to when things were working </a:t>
            </a:r>
            <a:r>
              <a:rPr lang="en-US" sz="2000" dirty="0" smtClean="0"/>
              <a:t>fine</a:t>
            </a:r>
            <a:endParaRPr lang="en-US" sz="2000" dirty="0"/>
          </a:p>
        </p:txBody>
      </p:sp>
      <p:sp>
        <p:nvSpPr>
          <p:cNvPr id="10" name="Rectangle 9"/>
          <p:cNvSpPr/>
          <p:nvPr/>
        </p:nvSpPr>
        <p:spPr>
          <a:xfrm>
            <a:off x="312422" y="2647951"/>
            <a:ext cx="8442958" cy="598169"/>
          </a:xfrm>
          <a:prstGeom prst="rect">
            <a:avLst/>
          </a:prstGeom>
          <a:ln/>
        </p:spPr>
        <p:style>
          <a:lnRef idx="2">
            <a:schemeClr val="accent2"/>
          </a:lnRef>
          <a:fillRef idx="1">
            <a:schemeClr val="lt1"/>
          </a:fillRef>
          <a:effectRef idx="0">
            <a:schemeClr val="accent2"/>
          </a:effectRef>
          <a:fontRef idx="minor">
            <a:schemeClr val="dk1"/>
          </a:fontRef>
        </p:style>
        <p:txBody>
          <a:bodyPr lIns="72000" tIns="72000" rIns="72000" bIns="72000" rtlCol="0" anchor="ctr"/>
          <a:lstStyle/>
          <a:p>
            <a:pPr marL="285750" indent="-285750" defTabSz="617220">
              <a:buFont typeface="Arial" panose="020B0604020202020204" pitchFamily="34" charset="0"/>
              <a:buChar char="•"/>
              <a:defRPr/>
            </a:pPr>
            <a:r>
              <a:rPr lang="en-US" sz="2000" dirty="0"/>
              <a:t>How can I compare multiple copies of the same object to better understand what </a:t>
            </a:r>
            <a:r>
              <a:rPr lang="en-US" sz="2000" dirty="0" smtClean="0"/>
              <a:t>exactly has changed</a:t>
            </a:r>
            <a:endParaRPr lang="en-US" sz="2000" dirty="0"/>
          </a:p>
        </p:txBody>
      </p:sp>
      <p:sp>
        <p:nvSpPr>
          <p:cNvPr id="11" name="Rectangle 10"/>
          <p:cNvSpPr/>
          <p:nvPr/>
        </p:nvSpPr>
        <p:spPr>
          <a:xfrm>
            <a:off x="312422" y="3459481"/>
            <a:ext cx="8442958" cy="594360"/>
          </a:xfrm>
          <a:prstGeom prst="rect">
            <a:avLst/>
          </a:prstGeom>
          <a:ln/>
        </p:spPr>
        <p:style>
          <a:lnRef idx="2">
            <a:schemeClr val="accent4"/>
          </a:lnRef>
          <a:fillRef idx="1">
            <a:schemeClr val="lt1"/>
          </a:fillRef>
          <a:effectRef idx="0">
            <a:schemeClr val="accent4"/>
          </a:effectRef>
          <a:fontRef idx="minor">
            <a:schemeClr val="dk1"/>
          </a:fontRef>
        </p:style>
        <p:txBody>
          <a:bodyPr lIns="72000" tIns="72000" rIns="72000" bIns="72000" rtlCol="0" anchor="ctr"/>
          <a:lstStyle/>
          <a:p>
            <a:pPr marL="342900" indent="-342900">
              <a:buFont typeface="Arial" panose="020B0604020202020204" pitchFamily="34" charset="0"/>
              <a:buChar char="•"/>
            </a:pPr>
            <a:r>
              <a:rPr lang="en-US" sz="2000" dirty="0"/>
              <a:t>Multiple users can work on the same thing at the same time, potentially overwriting each others work</a:t>
            </a:r>
          </a:p>
        </p:txBody>
      </p:sp>
      <p:sp>
        <p:nvSpPr>
          <p:cNvPr id="12" name="Rectangle 11"/>
          <p:cNvSpPr/>
          <p:nvPr/>
        </p:nvSpPr>
        <p:spPr>
          <a:xfrm>
            <a:off x="304802" y="4110991"/>
            <a:ext cx="8442958" cy="537209"/>
          </a:xfrm>
          <a:prstGeom prst="rect">
            <a:avLst/>
          </a:prstGeom>
          <a:ln/>
        </p:spPr>
        <p:style>
          <a:lnRef idx="2">
            <a:schemeClr val="accent4"/>
          </a:lnRef>
          <a:fillRef idx="1">
            <a:schemeClr val="lt1"/>
          </a:fillRef>
          <a:effectRef idx="0">
            <a:schemeClr val="accent4"/>
          </a:effectRef>
          <a:fontRef idx="minor">
            <a:schemeClr val="dk1"/>
          </a:fontRef>
        </p:style>
        <p:txBody>
          <a:bodyPr lIns="72000" tIns="72000" rIns="72000" bIns="72000" rtlCol="0" anchor="ctr"/>
          <a:lstStyle/>
          <a:p>
            <a:pPr marL="342900" indent="-342900">
              <a:buFont typeface="Arial" panose="020B0604020202020204" pitchFamily="34" charset="0"/>
              <a:buChar char="•"/>
            </a:pPr>
            <a:r>
              <a:rPr lang="en-US" sz="2000" dirty="0"/>
              <a:t>Can I have multiple copies of the same object ‘live’ at the same time</a:t>
            </a:r>
            <a:r>
              <a:rPr lang="en-US" sz="2000" dirty="0" smtClean="0"/>
              <a:t>?</a:t>
            </a:r>
            <a:endParaRPr lang="en-US" sz="2000" dirty="0"/>
          </a:p>
        </p:txBody>
      </p:sp>
    </p:spTree>
    <p:extLst>
      <p:ext uri="{BB962C8B-B14F-4D97-AF65-F5344CB8AC3E}">
        <p14:creationId xmlns:p14="http://schemas.microsoft.com/office/powerpoint/2010/main" val="32171218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5" y="2580415"/>
            <a:ext cx="1113884" cy="909240"/>
          </a:xfrm>
          <a:prstGeom prst="rect">
            <a:avLst/>
          </a:prstGeom>
        </p:spPr>
      </p:pic>
      <p:sp>
        <p:nvSpPr>
          <p:cNvPr id="6" name="Rounded Rectangle 5"/>
          <p:cNvSpPr/>
          <p:nvPr/>
        </p:nvSpPr>
        <p:spPr>
          <a:xfrm>
            <a:off x="1967514" y="2364282"/>
            <a:ext cx="2293606" cy="1229518"/>
          </a:xfrm>
          <a:prstGeom prst="roundRect">
            <a:avLst>
              <a:gd name="adj" fmla="val 14725"/>
            </a:avLst>
          </a:pr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err="1" smtClean="0">
                <a:latin typeface="Arvo"/>
                <a:cs typeface="Arvo"/>
              </a:rPr>
              <a:t>ElectricFlow</a:t>
            </a:r>
            <a:endParaRPr lang="en-US" sz="1100" b="1" dirty="0" smtClean="0">
              <a:latin typeface="Arvo"/>
              <a:cs typeface="Arvo"/>
            </a:endParaRPr>
          </a:p>
        </p:txBody>
      </p:sp>
      <p:cxnSp>
        <p:nvCxnSpPr>
          <p:cNvPr id="13" name="Straight Arrow Connector 12"/>
          <p:cNvCxnSpPr/>
          <p:nvPr/>
        </p:nvCxnSpPr>
        <p:spPr>
          <a:xfrm>
            <a:off x="1510982" y="2811632"/>
            <a:ext cx="45653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2128552" y="2604692"/>
            <a:ext cx="1971530" cy="884964"/>
          </a:xfrm>
          <a:prstGeom prst="rect">
            <a:avLst/>
          </a:prstGeom>
        </p:spPr>
      </p:pic>
      <p:sp>
        <p:nvSpPr>
          <p:cNvPr id="18" name="Explosion 1 17"/>
          <p:cNvSpPr/>
          <p:nvPr/>
        </p:nvSpPr>
        <p:spPr>
          <a:xfrm>
            <a:off x="1676030" y="1341438"/>
            <a:ext cx="2424052" cy="1022845"/>
          </a:xfrm>
          <a:prstGeom prst="irregularSeal1">
            <a:avLst/>
          </a:prstGeom>
          <a:solidFill>
            <a:schemeClr val="accent3">
              <a:lumMod val="60000"/>
              <a:lumOff val="40000"/>
            </a:scheme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List  of change Tracked objects can be configured</a:t>
            </a:r>
            <a:endParaRPr lang="en-US" sz="800" dirty="0">
              <a:solidFill>
                <a:schemeClr val="tx1"/>
              </a:solidFill>
            </a:endParaRPr>
          </a:p>
        </p:txBody>
      </p:sp>
      <p:sp>
        <p:nvSpPr>
          <p:cNvPr id="2" name="Right Bracket 1"/>
          <p:cNvSpPr/>
          <p:nvPr/>
        </p:nvSpPr>
        <p:spPr>
          <a:xfrm>
            <a:off x="4261120" y="1567870"/>
            <a:ext cx="197792" cy="2527339"/>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ounded Rectangle 4"/>
          <p:cNvSpPr/>
          <p:nvPr/>
        </p:nvSpPr>
        <p:spPr>
          <a:xfrm>
            <a:off x="4708062" y="3843171"/>
            <a:ext cx="4204813" cy="320126"/>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Turn or off Change Tracking</a:t>
            </a:r>
            <a:endParaRPr lang="en-US" sz="1200" dirty="0">
              <a:solidFill>
                <a:schemeClr val="tx1"/>
              </a:solidFill>
            </a:endParaRPr>
          </a:p>
        </p:txBody>
      </p:sp>
      <p:sp>
        <p:nvSpPr>
          <p:cNvPr id="10" name="Rounded Rectangle 9"/>
          <p:cNvSpPr/>
          <p:nvPr/>
        </p:nvSpPr>
        <p:spPr>
          <a:xfrm>
            <a:off x="4708062" y="422435"/>
            <a:ext cx="4204813" cy="595313"/>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view who changed what at the entity level ( </a:t>
            </a:r>
            <a:r>
              <a:rPr lang="en-US" sz="1200" dirty="0" err="1" smtClean="0">
                <a:solidFill>
                  <a:schemeClr val="tx1"/>
                </a:solidFill>
              </a:rPr>
              <a:t>eg</a:t>
            </a:r>
            <a:r>
              <a:rPr lang="en-US" sz="1200" dirty="0" smtClean="0">
                <a:solidFill>
                  <a:schemeClr val="tx1"/>
                </a:solidFill>
              </a:rPr>
              <a:t>: step), or at the entire object hierarchy level ( </a:t>
            </a:r>
            <a:r>
              <a:rPr lang="en-US" sz="1200" dirty="0" err="1" smtClean="0">
                <a:solidFill>
                  <a:schemeClr val="tx1"/>
                </a:solidFill>
              </a:rPr>
              <a:t>eg</a:t>
            </a:r>
            <a:r>
              <a:rPr lang="en-US" sz="1200" dirty="0" smtClean="0">
                <a:solidFill>
                  <a:schemeClr val="tx1"/>
                </a:solidFill>
              </a:rPr>
              <a:t>: Projects )</a:t>
            </a:r>
            <a:endParaRPr lang="en-US" sz="1200" dirty="0">
              <a:solidFill>
                <a:schemeClr val="tx1"/>
              </a:solidFill>
            </a:endParaRPr>
          </a:p>
        </p:txBody>
      </p:sp>
      <p:sp>
        <p:nvSpPr>
          <p:cNvPr id="11" name="Rounded Rectangle 10"/>
          <p:cNvSpPr/>
          <p:nvPr/>
        </p:nvSpPr>
        <p:spPr>
          <a:xfrm>
            <a:off x="4708059" y="1638476"/>
            <a:ext cx="4204814" cy="392169"/>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label historical state of Projects, Procedure, Applications and Workflows at any point in time</a:t>
            </a:r>
            <a:endParaRPr lang="en-US" sz="1200" dirty="0">
              <a:solidFill>
                <a:schemeClr val="tx1"/>
              </a:solidFill>
            </a:endParaRPr>
          </a:p>
        </p:txBody>
      </p:sp>
      <p:sp>
        <p:nvSpPr>
          <p:cNvPr id="12" name="Rounded Rectangle 11"/>
          <p:cNvSpPr/>
          <p:nvPr/>
        </p:nvSpPr>
        <p:spPr>
          <a:xfrm>
            <a:off x="4708062" y="2127982"/>
            <a:ext cx="4204813" cy="472940"/>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export historical state of an object hierarchy based on a date or label </a:t>
            </a:r>
            <a:endParaRPr lang="en-US" sz="1200" dirty="0">
              <a:solidFill>
                <a:schemeClr val="tx1"/>
              </a:solidFill>
            </a:endParaRPr>
          </a:p>
        </p:txBody>
      </p:sp>
      <p:sp>
        <p:nvSpPr>
          <p:cNvPr id="14" name="Rounded Rectangle 13"/>
          <p:cNvSpPr/>
          <p:nvPr/>
        </p:nvSpPr>
        <p:spPr>
          <a:xfrm>
            <a:off x="4708062" y="2698258"/>
            <a:ext cx="4204813" cy="472940"/>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Rollback to a historical state of an object or at a granular entity level based on a date or label</a:t>
            </a:r>
            <a:endParaRPr lang="en-US" sz="1200" dirty="0">
              <a:solidFill>
                <a:schemeClr val="tx1"/>
              </a:solidFill>
            </a:endParaRPr>
          </a:p>
        </p:txBody>
      </p:sp>
      <p:sp>
        <p:nvSpPr>
          <p:cNvPr id="15" name="Rounded Rectangle 14"/>
          <p:cNvSpPr/>
          <p:nvPr/>
        </p:nvSpPr>
        <p:spPr>
          <a:xfrm>
            <a:off x="4708062" y="4260633"/>
            <a:ext cx="4204813" cy="472940"/>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exclude properties at a property </a:t>
            </a:r>
            <a:r>
              <a:rPr lang="en-US" sz="1200" dirty="0">
                <a:solidFill>
                  <a:schemeClr val="tx1"/>
                </a:solidFill>
              </a:rPr>
              <a:t>s</a:t>
            </a:r>
            <a:r>
              <a:rPr lang="en-US" sz="1200" dirty="0" smtClean="0">
                <a:solidFill>
                  <a:schemeClr val="tx1"/>
                </a:solidFill>
              </a:rPr>
              <a:t>heet level to limit change tracking of </a:t>
            </a:r>
            <a:r>
              <a:rPr lang="en-US" sz="1200" dirty="0">
                <a:solidFill>
                  <a:schemeClr val="tx1"/>
                </a:solidFill>
              </a:rPr>
              <a:t>d</a:t>
            </a:r>
            <a:r>
              <a:rPr lang="en-US" sz="1200" dirty="0" smtClean="0">
                <a:solidFill>
                  <a:schemeClr val="tx1"/>
                </a:solidFill>
              </a:rPr>
              <a:t>ynamic Properties</a:t>
            </a:r>
            <a:endParaRPr lang="en-US" sz="1200" dirty="0">
              <a:solidFill>
                <a:schemeClr val="tx1"/>
              </a:solidFill>
            </a:endParaRPr>
          </a:p>
        </p:txBody>
      </p:sp>
      <p:sp>
        <p:nvSpPr>
          <p:cNvPr id="16" name="Rounded Rectangle 15"/>
          <p:cNvSpPr/>
          <p:nvPr/>
        </p:nvSpPr>
        <p:spPr>
          <a:xfrm>
            <a:off x="4708062" y="3268534"/>
            <a:ext cx="4204813" cy="477302"/>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view change tracked records based on date or label</a:t>
            </a:r>
            <a:endParaRPr lang="en-US" sz="1200" dirty="0">
              <a:solidFill>
                <a:schemeClr val="tx1"/>
              </a:solidFill>
            </a:endParaRPr>
          </a:p>
        </p:txBody>
      </p:sp>
      <p:sp>
        <p:nvSpPr>
          <p:cNvPr id="19" name="Rounded Rectangle 18"/>
          <p:cNvSpPr/>
          <p:nvPr/>
        </p:nvSpPr>
        <p:spPr>
          <a:xfrm>
            <a:off x="4708062" y="1115084"/>
            <a:ext cx="4204813" cy="426057"/>
          </a:xfrm>
          <a:prstGeom prst="roundRect">
            <a:avLst/>
          </a:prstGeom>
          <a:solidFill>
            <a:schemeClr val="tx2">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Ability to view who changed what of all the entities used by failed job or workflow</a:t>
            </a:r>
            <a:endParaRPr lang="en-US" sz="1200" dirty="0">
              <a:solidFill>
                <a:schemeClr val="tx1"/>
              </a:solidFill>
            </a:endParaRPr>
          </a:p>
        </p:txBody>
      </p:sp>
      <p:sp>
        <p:nvSpPr>
          <p:cNvPr id="3" name="Title 2"/>
          <p:cNvSpPr>
            <a:spLocks noGrp="1"/>
          </p:cNvSpPr>
          <p:nvPr>
            <p:ph type="title"/>
          </p:nvPr>
        </p:nvSpPr>
        <p:spPr>
          <a:xfrm>
            <a:off x="570832" y="192644"/>
            <a:ext cx="3888081" cy="459581"/>
          </a:xfrm>
        </p:spPr>
        <p:txBody>
          <a:bodyPr>
            <a:normAutofit/>
          </a:bodyPr>
          <a:lstStyle/>
          <a:p>
            <a:r>
              <a:rPr lang="en-US" dirty="0" smtClean="0"/>
              <a:t>Change Tracking</a:t>
            </a:r>
            <a:endParaRPr lang="en-US" dirty="0"/>
          </a:p>
        </p:txBody>
      </p:sp>
    </p:spTree>
    <p:extLst>
      <p:ext uri="{BB962C8B-B14F-4D97-AF65-F5344CB8AC3E}">
        <p14:creationId xmlns:p14="http://schemas.microsoft.com/office/powerpoint/2010/main" val="4147163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P spid="10" grpId="0" animBg="1"/>
      <p:bldP spid="11" grpId="0" animBg="1"/>
      <p:bldP spid="12" grpId="0" animBg="1"/>
      <p:bldP spid="14" grpId="0" animBg="1"/>
      <p:bldP spid="15" grpId="0" animBg="1"/>
      <p:bldP spid="16"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6.0</a:t>
            </a:r>
            <a:endParaRPr lang="en-US" dirty="0"/>
          </a:p>
        </p:txBody>
      </p:sp>
      <p:pic>
        <p:nvPicPr>
          <p:cNvPr id="5" name="Picture 4" descr="Screen Shot 2014-10-18 at 8.40.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2273"/>
          </a:xfrm>
          <a:prstGeom prst="rect">
            <a:avLst/>
          </a:prstGeom>
        </p:spPr>
      </p:pic>
    </p:spTree>
    <p:extLst>
      <p:ext uri="{BB962C8B-B14F-4D97-AF65-F5344CB8AC3E}">
        <p14:creationId xmlns:p14="http://schemas.microsoft.com/office/powerpoint/2010/main" val="1632564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6.0</a:t>
            </a:r>
            <a:endParaRPr lang="en-US" dirty="0"/>
          </a:p>
        </p:txBody>
      </p:sp>
      <p:pic>
        <p:nvPicPr>
          <p:cNvPr id="3" name="Picture 2" descr="Screen Shot 2014-10-18 at 8.42.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6022"/>
          </a:xfrm>
          <a:prstGeom prst="rect">
            <a:avLst/>
          </a:prstGeom>
        </p:spPr>
      </p:pic>
    </p:spTree>
    <p:extLst>
      <p:ext uri="{BB962C8B-B14F-4D97-AF65-F5344CB8AC3E}">
        <p14:creationId xmlns:p14="http://schemas.microsoft.com/office/powerpoint/2010/main" val="18004837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6.0</a:t>
            </a:r>
            <a:endParaRPr lang="en-US" dirty="0"/>
          </a:p>
        </p:txBody>
      </p:sp>
      <p:pic>
        <p:nvPicPr>
          <p:cNvPr id="4" name="Picture 3" descr="Screen Shot 2014-10-18 at 8.4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101" cy="5143500"/>
          </a:xfrm>
          <a:prstGeom prst="rect">
            <a:avLst/>
          </a:prstGeom>
        </p:spPr>
      </p:pic>
    </p:spTree>
    <p:extLst>
      <p:ext uri="{BB962C8B-B14F-4D97-AF65-F5344CB8AC3E}">
        <p14:creationId xmlns:p14="http://schemas.microsoft.com/office/powerpoint/2010/main" val="2883050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6.0</a:t>
            </a:r>
            <a:endParaRPr lang="en-US" dirty="0"/>
          </a:p>
        </p:txBody>
      </p:sp>
      <p:pic>
        <p:nvPicPr>
          <p:cNvPr id="3" name="Picture 2" descr="Screen Shot 2014-10-18 at 8.45.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5470" cy="5143500"/>
          </a:xfrm>
          <a:prstGeom prst="rect">
            <a:avLst/>
          </a:prstGeom>
        </p:spPr>
      </p:pic>
    </p:spTree>
    <p:extLst>
      <p:ext uri="{BB962C8B-B14F-4D97-AF65-F5344CB8AC3E}">
        <p14:creationId xmlns:p14="http://schemas.microsoft.com/office/powerpoint/2010/main" val="737378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60509"/>
            <a:ext cx="8134350" cy="459581"/>
          </a:xfrm>
        </p:spPr>
        <p:txBody>
          <a:bodyPr/>
          <a:lstStyle/>
          <a:p>
            <a:r>
              <a:rPr lang="en-US" dirty="0" smtClean="0"/>
              <a:t>Our View</a:t>
            </a:r>
            <a:endParaRPr lang="en-US" dirty="0"/>
          </a:p>
        </p:txBody>
      </p:sp>
      <p:sp>
        <p:nvSpPr>
          <p:cNvPr id="5" name="Text Placeholder 2"/>
          <p:cNvSpPr>
            <a:spLocks noGrp="1"/>
          </p:cNvSpPr>
          <p:nvPr>
            <p:ph type="body" sz="quarter" idx="13"/>
          </p:nvPr>
        </p:nvSpPr>
        <p:spPr>
          <a:xfrm>
            <a:off x="2133600" y="1259681"/>
            <a:ext cx="6003925" cy="3293269"/>
          </a:xfrm>
        </p:spPr>
        <p:txBody>
          <a:bodyPr/>
          <a:lstStyle/>
          <a:p>
            <a:pPr>
              <a:lnSpc>
                <a:spcPct val="130000"/>
              </a:lnSpc>
            </a:pPr>
            <a:r>
              <a:rPr lang="en-US" sz="2000" dirty="0" smtClean="0"/>
              <a:t>Every Business is </a:t>
            </a:r>
            <a:r>
              <a:rPr lang="en-US" sz="2000" dirty="0"/>
              <a:t>a Software </a:t>
            </a:r>
            <a:r>
              <a:rPr lang="en-US" sz="2000" dirty="0" smtClean="0"/>
              <a:t>Business</a:t>
            </a:r>
          </a:p>
          <a:p>
            <a:pPr>
              <a:lnSpc>
                <a:spcPct val="130000"/>
              </a:lnSpc>
            </a:pPr>
            <a:endParaRPr lang="en-US" sz="2000" dirty="0"/>
          </a:p>
          <a:p>
            <a:pPr>
              <a:lnSpc>
                <a:spcPct val="130000"/>
              </a:lnSpc>
            </a:pPr>
            <a:r>
              <a:rPr lang="en-US" sz="2000" dirty="0" smtClean="0"/>
              <a:t>Continuous </a:t>
            </a:r>
            <a:r>
              <a:rPr lang="en-US" sz="2000" dirty="0"/>
              <a:t>Delivery is the NEW Agile </a:t>
            </a:r>
            <a:endParaRPr lang="en-US" sz="2000" dirty="0" smtClean="0"/>
          </a:p>
          <a:p>
            <a:pPr>
              <a:lnSpc>
                <a:spcPct val="130000"/>
              </a:lnSpc>
            </a:pPr>
            <a:endParaRPr lang="en-US" sz="2000" dirty="0"/>
          </a:p>
          <a:p>
            <a:pPr>
              <a:lnSpc>
                <a:spcPct val="130000"/>
              </a:lnSpc>
            </a:pPr>
            <a:r>
              <a:rPr lang="en-US" sz="2000" dirty="0" smtClean="0"/>
              <a:t>Automation &amp; Acceleration Are Essential</a:t>
            </a:r>
          </a:p>
        </p:txBody>
      </p:sp>
      <p:sp>
        <p:nvSpPr>
          <p:cNvPr id="6" name="Oval 5"/>
          <p:cNvSpPr/>
          <p:nvPr/>
        </p:nvSpPr>
        <p:spPr>
          <a:xfrm>
            <a:off x="1219200" y="1183481"/>
            <a:ext cx="762000" cy="76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1</a:t>
            </a:r>
          </a:p>
        </p:txBody>
      </p:sp>
      <p:sp>
        <p:nvSpPr>
          <p:cNvPr id="7" name="Oval 6"/>
          <p:cNvSpPr/>
          <p:nvPr/>
        </p:nvSpPr>
        <p:spPr>
          <a:xfrm>
            <a:off x="1219200" y="2052637"/>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a:solidFill>
                  <a:srgbClr val="FFFFFF"/>
                </a:solidFill>
                <a:latin typeface="Calibri"/>
                <a:cs typeface="Calibri"/>
              </a:rPr>
              <a:t>2</a:t>
            </a:r>
            <a:endParaRPr lang="en-US" sz="3600" b="1" dirty="0" smtClean="0">
              <a:solidFill>
                <a:srgbClr val="FFFFFF"/>
              </a:solidFill>
              <a:latin typeface="Calibri"/>
              <a:cs typeface="Calibri"/>
            </a:endParaRPr>
          </a:p>
        </p:txBody>
      </p:sp>
      <p:sp>
        <p:nvSpPr>
          <p:cNvPr id="8" name="Oval 7"/>
          <p:cNvSpPr/>
          <p:nvPr/>
        </p:nvSpPr>
        <p:spPr>
          <a:xfrm>
            <a:off x="1219200" y="2921793"/>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3</a:t>
            </a:r>
          </a:p>
        </p:txBody>
      </p:sp>
    </p:spTree>
    <p:extLst>
      <p:ext uri="{BB962C8B-B14F-4D97-AF65-F5344CB8AC3E}">
        <p14:creationId xmlns:p14="http://schemas.microsoft.com/office/powerpoint/2010/main" val="1510805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6.0</a:t>
            </a:r>
            <a:endParaRPr lang="en-US" dirty="0"/>
          </a:p>
        </p:txBody>
      </p:sp>
      <p:pic>
        <p:nvPicPr>
          <p:cNvPr id="4" name="Picture 3" descr="Screen Shot 2014-10-18 at 8.46.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5470" cy="5143500"/>
          </a:xfrm>
          <a:prstGeom prst="rect">
            <a:avLst/>
          </a:prstGeom>
        </p:spPr>
      </p:pic>
    </p:spTree>
    <p:extLst>
      <p:ext uri="{BB962C8B-B14F-4D97-AF65-F5344CB8AC3E}">
        <p14:creationId xmlns:p14="http://schemas.microsoft.com/office/powerpoint/2010/main" val="4061196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6.0</a:t>
            </a:r>
            <a:endParaRPr lang="en-US" dirty="0"/>
          </a:p>
        </p:txBody>
      </p:sp>
      <p:pic>
        <p:nvPicPr>
          <p:cNvPr id="3" name="Picture 2" descr="Screen Shot 2014-10-18 at 8.46.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9765"/>
          </a:xfrm>
          <a:prstGeom prst="rect">
            <a:avLst/>
          </a:prstGeom>
        </p:spPr>
      </p:pic>
    </p:spTree>
    <p:extLst>
      <p:ext uri="{BB962C8B-B14F-4D97-AF65-F5344CB8AC3E}">
        <p14:creationId xmlns:p14="http://schemas.microsoft.com/office/powerpoint/2010/main" val="1154773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Slides for Snapshots and Dynamic </a:t>
            </a:r>
            <a:r>
              <a:rPr lang="en-US" dirty="0" err="1" smtClean="0"/>
              <a:t>Env</a:t>
            </a:r>
            <a:endParaRPr lang="en-US" dirty="0"/>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8388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793802" y="2357983"/>
            <a:ext cx="0" cy="1816968"/>
          </a:xfrm>
          <a:prstGeom prst="line">
            <a:avLst/>
          </a:prstGeom>
        </p:spPr>
        <p:style>
          <a:lnRef idx="2">
            <a:schemeClr val="accent4"/>
          </a:lnRef>
          <a:fillRef idx="0">
            <a:schemeClr val="accent4"/>
          </a:fillRef>
          <a:effectRef idx="1">
            <a:schemeClr val="accent4"/>
          </a:effectRef>
          <a:fontRef idx="minor">
            <a:schemeClr val="tx1"/>
          </a:fontRef>
        </p:style>
      </p:cxnSp>
      <p:cxnSp>
        <p:nvCxnSpPr>
          <p:cNvPr id="49" name="Straight Connector 48"/>
          <p:cNvCxnSpPr/>
          <p:nvPr/>
        </p:nvCxnSpPr>
        <p:spPr>
          <a:xfrm>
            <a:off x="3680840" y="2394347"/>
            <a:ext cx="0" cy="1833046"/>
          </a:xfrm>
          <a:prstGeom prst="line">
            <a:avLst/>
          </a:prstGeom>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a:off x="6933273"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622032" y="819150"/>
            <a:ext cx="0" cy="421170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err="1" smtClean="0"/>
              <a:t>ElectricCommander</a:t>
            </a:r>
            <a:r>
              <a:rPr lang="en-US" dirty="0" smtClean="0"/>
              <a:t>/Flow Roadmap</a:t>
            </a:r>
            <a:endParaRPr lang="en-US" dirty="0">
              <a:solidFill>
                <a:schemeClr val="tx1"/>
              </a:solidFill>
            </a:endParaRPr>
          </a:p>
        </p:txBody>
      </p:sp>
      <p:grpSp>
        <p:nvGrpSpPr>
          <p:cNvPr id="7" name="Group 46"/>
          <p:cNvGrpSpPr/>
          <p:nvPr/>
        </p:nvGrpSpPr>
        <p:grpSpPr>
          <a:xfrm>
            <a:off x="176838" y="895350"/>
            <a:ext cx="1880562" cy="2488152"/>
            <a:chOff x="588255" y="1416694"/>
            <a:chExt cx="2324956" cy="2296944"/>
          </a:xfrm>
        </p:grpSpPr>
        <p:sp>
          <p:nvSpPr>
            <p:cNvPr id="59" name="AutoShape 89"/>
            <p:cNvSpPr>
              <a:spLocks noChangeArrowheads="1"/>
            </p:cNvSpPr>
            <p:nvPr/>
          </p:nvSpPr>
          <p:spPr bwMode="auto">
            <a:xfrm>
              <a:off x="588255" y="1656601"/>
              <a:ext cx="2324956" cy="1896233"/>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5.0 LTS*</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203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285750" lvl="1" indent="-111125">
                <a:lnSpc>
                  <a:spcPct val="90000"/>
                </a:lnSpc>
                <a:spcBef>
                  <a:spcPct val="20000"/>
                </a:spcBef>
                <a:buFont typeface="Arial"/>
                <a:buChar char="•"/>
              </a:pPr>
              <a:r>
                <a:rPr lang="en-US" sz="1200" dirty="0">
                  <a:solidFill>
                    <a:srgbClr val="404040"/>
                  </a:solidFill>
                  <a:latin typeface="Arial" charset="0"/>
                </a:rPr>
                <a:t>REST API, JS API</a:t>
              </a:r>
            </a:p>
            <a:p>
              <a:pPr marL="285750" lvl="1" indent="-111125">
                <a:lnSpc>
                  <a:spcPct val="90000"/>
                </a:lnSpc>
                <a:spcBef>
                  <a:spcPct val="20000"/>
                </a:spcBef>
                <a:buFont typeface="Arial"/>
                <a:buChar char="•"/>
              </a:pPr>
              <a:r>
                <a:rPr lang="en-US" sz="1200" dirty="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a:solidFill>
                    <a:srgbClr val="404040"/>
                  </a:solidFill>
                  <a:latin typeface="Arial" charset="0"/>
                </a:rPr>
                <a:t>Smart deploy</a:t>
              </a:r>
            </a:p>
            <a:p>
              <a:pPr marL="285750" lvl="1" indent="-111125">
                <a:lnSpc>
                  <a:spcPct val="90000"/>
                </a:lnSpc>
                <a:spcBef>
                  <a:spcPct val="20000"/>
                </a:spcBef>
                <a:buFont typeface="Arial"/>
                <a:buChar char="•"/>
              </a:pPr>
              <a:r>
                <a:rPr lang="en-US" sz="1200" dirty="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a:solidFill>
                    <a:srgbClr val="404040"/>
                  </a:solidFill>
                  <a:latin typeface="Arial" charset="0"/>
                </a:rPr>
                <a:t>Notifications</a:t>
              </a:r>
            </a:p>
            <a:p>
              <a:pPr marL="285750" lvl="1" indent="-111125">
                <a:lnSpc>
                  <a:spcPct val="90000"/>
                </a:lnSpc>
                <a:spcBef>
                  <a:spcPct val="20000"/>
                </a:spcBef>
                <a:buFont typeface="Arial"/>
                <a:buChar char="•"/>
              </a:pPr>
              <a:r>
                <a:rPr lang="en-US" sz="1200" dirty="0">
                  <a:solidFill>
                    <a:srgbClr val="404040"/>
                  </a:solidFill>
                  <a:latin typeface="Arial" charset="0"/>
                </a:rPr>
                <a:t>Scheduled deployments</a:t>
              </a:r>
            </a:p>
            <a:p>
              <a:pPr marL="171450" indent="-171450">
                <a:lnSpc>
                  <a:spcPct val="90000"/>
                </a:lnSpc>
                <a:spcBef>
                  <a:spcPct val="20000"/>
                </a:spcBef>
                <a:buFont typeface="Arial"/>
                <a:buChar char="•"/>
              </a:pPr>
              <a:endParaRPr lang="en-US" sz="1100" dirty="0" smtClean="0">
                <a:solidFill>
                  <a:srgbClr val="404040"/>
                </a:solidFill>
                <a:latin typeface="Arial" charset="0"/>
              </a:endParaRPr>
            </a:p>
          </p:txBody>
        </p:sp>
      </p:grpSp>
      <p:cxnSp>
        <p:nvCxnSpPr>
          <p:cNvPr id="75" name="Straight Connector 74"/>
          <p:cNvCxnSpPr>
            <a:stCxn id="59" idx="2"/>
          </p:cNvCxnSpPr>
          <p:nvPr/>
        </p:nvCxnSpPr>
        <p:spPr>
          <a:xfrm>
            <a:off x="1117119" y="3209312"/>
            <a:ext cx="25881" cy="966884"/>
          </a:xfrm>
          <a:prstGeom prst="line">
            <a:avLst/>
          </a:prstGeom>
        </p:spPr>
        <p:style>
          <a:lnRef idx="2">
            <a:schemeClr val="accent4"/>
          </a:lnRef>
          <a:fillRef idx="0">
            <a:schemeClr val="accent4"/>
          </a:fillRef>
          <a:effectRef idx="1">
            <a:schemeClr val="accent4"/>
          </a:effectRef>
          <a:fontRef idx="minor">
            <a:schemeClr val="tx1"/>
          </a:fontRef>
        </p:style>
      </p:cxnSp>
      <p:grpSp>
        <p:nvGrpSpPr>
          <p:cNvPr id="9" name="Group 46"/>
          <p:cNvGrpSpPr/>
          <p:nvPr/>
        </p:nvGrpSpPr>
        <p:grpSpPr>
          <a:xfrm>
            <a:off x="4783077" y="819150"/>
            <a:ext cx="1954623" cy="2390162"/>
            <a:chOff x="588254" y="1416694"/>
            <a:chExt cx="2662110" cy="2610850"/>
          </a:xfrm>
        </p:grpSpPr>
        <p:sp>
          <p:nvSpPr>
            <p:cNvPr id="83" name="AutoShape 89"/>
            <p:cNvSpPr>
              <a:spLocks noChangeArrowheads="1"/>
            </p:cNvSpPr>
            <p:nvPr/>
          </p:nvSpPr>
          <p:spPr bwMode="auto">
            <a:xfrm>
              <a:off x="588254" y="1656602"/>
              <a:ext cx="2662110" cy="2092484"/>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4" name="AutoShape 90"/>
            <p:cNvSpPr>
              <a:spLocks noChangeArrowheads="1"/>
            </p:cNvSpPr>
            <p:nvPr/>
          </p:nvSpPr>
          <p:spPr bwMode="auto">
            <a:xfrm>
              <a:off x="594606" y="1416694"/>
              <a:ext cx="2655758" cy="265675"/>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6.0 LTS*</a:t>
              </a:r>
              <a:endParaRPr lang="en-US" sz="1600" b="1" dirty="0">
                <a:solidFill>
                  <a:prstClr val="white"/>
                </a:solidFill>
                <a:latin typeface="Arial"/>
              </a:endParaRPr>
            </a:p>
          </p:txBody>
        </p:sp>
        <p:sp>
          <p:nvSpPr>
            <p:cNvPr id="85" name="Rectangle 118"/>
            <p:cNvSpPr>
              <a:spLocks noChangeArrowheads="1"/>
            </p:cNvSpPr>
            <p:nvPr/>
          </p:nvSpPr>
          <p:spPr bwMode="auto">
            <a:xfrm>
              <a:off x="650963" y="1683565"/>
              <a:ext cx="2599401" cy="234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(Change History, Rollback)</a:t>
              </a:r>
              <a:endParaRPr lang="en-US" sz="1200" dirty="0">
                <a:solidFill>
                  <a:srgbClr val="404040"/>
                </a:solidFill>
                <a:latin typeface="Arial" charset="0"/>
              </a:endParaRPr>
            </a:p>
            <a:p>
              <a:pPr marL="171450" indent="-171450">
                <a:lnSpc>
                  <a:spcPct val="90000"/>
                </a:lnSpc>
                <a:spcBef>
                  <a:spcPct val="20000"/>
                </a:spcBef>
                <a:buFont typeface="Arial"/>
                <a:buChar char="•"/>
              </a:pPr>
              <a:r>
                <a:rPr lang="en-US" sz="1200" dirty="0" smtClean="0">
                  <a:solidFill>
                    <a:srgbClr val="404040"/>
                  </a:solidFill>
                  <a:latin typeface="Arial" charset="0"/>
                </a:rPr>
                <a:t>Deploy</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a:t>
              </a:r>
            </a:p>
            <a:p>
              <a:pPr marL="492404" lvl="1" indent="-171450">
                <a:lnSpc>
                  <a:spcPct val="90000"/>
                </a:lnSpc>
                <a:spcBef>
                  <a:spcPct val="20000"/>
                </a:spcBef>
                <a:buFont typeface="Arial"/>
                <a:buChar char="•"/>
              </a:pPr>
              <a:r>
                <a:rPr lang="en-US" sz="1200" dirty="0" smtClean="0">
                  <a:solidFill>
                    <a:srgbClr val="404040"/>
                  </a:solidFill>
                  <a:latin typeface="Arial" charset="0"/>
                </a:rPr>
                <a:t>Snapshots</a:t>
              </a:r>
            </a:p>
            <a:p>
              <a:pPr marL="492404" lvl="1" indent="-171450">
                <a:lnSpc>
                  <a:spcPct val="90000"/>
                </a:lnSpc>
                <a:spcBef>
                  <a:spcPct val="20000"/>
                </a:spcBef>
                <a:buFont typeface="Arial"/>
                <a:buChar char="•"/>
              </a:pPr>
              <a:r>
                <a:rPr lang="en-US" sz="1200" dirty="0" smtClean="0">
                  <a:solidFill>
                    <a:srgbClr val="404040"/>
                  </a:solidFill>
                  <a:latin typeface="Arial" charset="0"/>
                </a:rPr>
                <a:t>Native cloud </a:t>
              </a:r>
              <a:r>
                <a:rPr lang="en-US" sz="1200" dirty="0" err="1" smtClean="0">
                  <a:solidFill>
                    <a:srgbClr val="404040"/>
                  </a:solidFill>
                  <a:latin typeface="Arial" charset="0"/>
                </a:rPr>
                <a:t>env</a:t>
              </a:r>
              <a:r>
                <a:rPr lang="en-US" sz="1200" dirty="0" smtClean="0">
                  <a:solidFill>
                    <a:srgbClr val="404040"/>
                  </a:solidFill>
                  <a:latin typeface="Arial" charset="0"/>
                </a:rPr>
                <a:t> modeling</a:t>
              </a:r>
              <a:endParaRPr lang="en-US" sz="1400" dirty="0" smtClean="0">
                <a:solidFill>
                  <a:srgbClr val="404040"/>
                </a:solidFill>
                <a:latin typeface="Arial" charset="0"/>
              </a:endParaRPr>
            </a:p>
          </p:txBody>
        </p:sp>
      </p:grpSp>
      <p:grpSp>
        <p:nvGrpSpPr>
          <p:cNvPr id="10" name="Group 46"/>
          <p:cNvGrpSpPr/>
          <p:nvPr/>
        </p:nvGrpSpPr>
        <p:grpSpPr>
          <a:xfrm>
            <a:off x="44786" y="3566042"/>
            <a:ext cx="1880562" cy="567448"/>
            <a:chOff x="588255" y="1714944"/>
            <a:chExt cx="2324956" cy="996606"/>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chemeClr val="accent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89"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4.2.4</a:t>
              </a:r>
            </a:p>
            <a:p>
              <a:pPr marL="171450" indent="-171450">
                <a:lnSpc>
                  <a:spcPct val="90000"/>
                </a:lnSpc>
                <a:spcBef>
                  <a:spcPct val="20000"/>
                </a:spcBef>
                <a:buFont typeface="Arial"/>
                <a:buChar char="•"/>
              </a:pPr>
              <a:r>
                <a:rPr lang="en-US" sz="1050" dirty="0" smtClean="0">
                  <a:solidFill>
                    <a:srgbClr val="404040"/>
                  </a:solidFill>
                  <a:latin typeface="Arial" charset="0"/>
                </a:rPr>
                <a:t>4.2.5</a:t>
              </a:r>
            </a:p>
            <a:p>
              <a:pPr marL="171450" indent="-171450">
                <a:lnSpc>
                  <a:spcPct val="90000"/>
                </a:lnSpc>
                <a:spcBef>
                  <a:spcPct val="20000"/>
                </a:spcBef>
                <a:buFont typeface="Arial"/>
                <a:buChar char="•"/>
              </a:pPr>
              <a:r>
                <a:rPr lang="en-US" sz="1050" dirty="0" smtClean="0">
                  <a:solidFill>
                    <a:srgbClr val="404040"/>
                  </a:solidFill>
                  <a:latin typeface="Arial" charset="0"/>
                </a:rPr>
                <a:t>5.0.1</a:t>
              </a:r>
              <a:endParaRPr lang="en-US" sz="1050" dirty="0">
                <a:solidFill>
                  <a:srgbClr val="404040"/>
                </a:solidFill>
                <a:latin typeface="Arial" charset="0"/>
              </a:endParaRPr>
            </a:p>
          </p:txBody>
        </p:sp>
      </p:grpSp>
      <p:cxnSp>
        <p:nvCxnSpPr>
          <p:cNvPr id="90" name="Straight Connector 89"/>
          <p:cNvCxnSpPr>
            <a:stCxn id="87" idx="2"/>
          </p:cNvCxnSpPr>
          <p:nvPr/>
        </p:nvCxnSpPr>
        <p:spPr>
          <a:xfrm flipH="1">
            <a:off x="984425"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040880" y="819150"/>
            <a:ext cx="1902771" cy="3042648"/>
            <a:chOff x="749375" y="1416694"/>
            <a:chExt cx="2500989" cy="3947430"/>
          </a:xfrm>
        </p:grpSpPr>
        <p:sp>
          <p:nvSpPr>
            <p:cNvPr id="76" name="AutoShape 89"/>
            <p:cNvSpPr>
              <a:spLocks noChangeArrowheads="1"/>
            </p:cNvSpPr>
            <p:nvPr/>
          </p:nvSpPr>
          <p:spPr bwMode="auto">
            <a:xfrm>
              <a:off x="749375" y="1656600"/>
              <a:ext cx="2500989" cy="3607700"/>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chemeClr val="bg1">
                <a:lumMod val="65000"/>
              </a:schemeClr>
            </a:solidFill>
            <a:ln w="9525">
              <a:solidFill>
                <a:schemeClr val="bg1">
                  <a:lumMod val="65000"/>
                </a:scheme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758454"/>
              <a:ext cx="2500989" cy="3605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lvl="1" indent="-171450">
                <a:lnSpc>
                  <a:spcPct val="90000"/>
                </a:lnSpc>
                <a:spcBef>
                  <a:spcPts val="600"/>
                </a:spcBef>
                <a:buFont typeface="Arial"/>
                <a:buChar char="•"/>
              </a:pPr>
              <a:r>
                <a:rPr lang="en-US" sz="1200" dirty="0" smtClean="0">
                  <a:solidFill>
                    <a:srgbClr val="404040"/>
                  </a:solidFill>
                  <a:latin typeface="Arial" charset="0"/>
                </a:rPr>
                <a:t>Native 64 bit agents</a:t>
              </a:r>
              <a:endParaRPr lang="en-US" sz="1200" dirty="0">
                <a:solidFill>
                  <a:srgbClr val="404040"/>
                </a:solidFill>
                <a:latin typeface="Arial" charset="0"/>
              </a:endParaRPr>
            </a:p>
            <a:p>
              <a:pPr marL="171450" indent="-171450">
                <a:lnSpc>
                  <a:spcPct val="90000"/>
                </a:lnSpc>
                <a:spcBef>
                  <a:spcPts val="600"/>
                </a:spcBef>
                <a:buFont typeface="Arial"/>
                <a:buChar char="•"/>
              </a:pPr>
              <a:r>
                <a:rPr lang="en-US" sz="1200" dirty="0" smtClean="0">
                  <a:solidFill>
                    <a:srgbClr val="404040"/>
                  </a:solidFill>
                  <a:latin typeface="Arial" charset="0"/>
                </a:rPr>
                <a:t>Hierarchical </a:t>
              </a:r>
              <a:r>
                <a:rPr lang="en-US" sz="1200" dirty="0">
                  <a:solidFill>
                    <a:srgbClr val="404040"/>
                  </a:solidFill>
                  <a:latin typeface="Arial" charset="0"/>
                </a:rPr>
                <a:t>Projects</a:t>
              </a:r>
            </a:p>
            <a:p>
              <a:pPr marL="171450" indent="-171450">
                <a:lnSpc>
                  <a:spcPct val="90000"/>
                </a:lnSpc>
                <a:spcBef>
                  <a:spcPts val="600"/>
                </a:spcBef>
                <a:buFont typeface="Arial"/>
                <a:buChar char="•"/>
              </a:pPr>
              <a:r>
                <a:rPr lang="en-US" sz="1200" dirty="0" smtClean="0">
                  <a:solidFill>
                    <a:srgbClr val="404040"/>
                  </a:solidFill>
                  <a:latin typeface="Arial" charset="0"/>
                </a:rPr>
                <a:t>Data </a:t>
              </a:r>
              <a:r>
                <a:rPr lang="en-US" sz="1200" dirty="0" smtClean="0">
                  <a:solidFill>
                    <a:srgbClr val="404040"/>
                  </a:solidFill>
                  <a:latin typeface="Arial" charset="0"/>
                </a:rPr>
                <a:t>cleanup policies </a:t>
              </a:r>
            </a:p>
            <a:p>
              <a:pPr marL="171450" indent="-171450">
                <a:lnSpc>
                  <a:spcPct val="90000"/>
                </a:lnSpc>
                <a:spcBef>
                  <a:spcPts val="600"/>
                </a:spcBef>
                <a:buFont typeface="Arial"/>
                <a:buChar char="•"/>
              </a:pPr>
              <a:r>
                <a:rPr lang="en-US" sz="1200" dirty="0" smtClean="0">
                  <a:solidFill>
                    <a:srgbClr val="404040"/>
                  </a:solidFill>
                  <a:latin typeface="Arial" charset="0"/>
                </a:rPr>
                <a:t>Reporting/Dashboards</a:t>
              </a:r>
            </a:p>
            <a:p>
              <a:pPr marL="171450" indent="-171450">
                <a:lnSpc>
                  <a:spcPct val="90000"/>
                </a:lnSpc>
                <a:spcBef>
                  <a:spcPts val="600"/>
                </a:spcBef>
                <a:buFont typeface="Arial"/>
                <a:buChar char="•"/>
              </a:pPr>
              <a:r>
                <a:rPr lang="en-US" sz="1200" dirty="0">
                  <a:solidFill>
                    <a:srgbClr val="404040"/>
                  </a:solidFill>
                  <a:latin typeface="Arial" charset="0"/>
                </a:rPr>
                <a:t>Domain Specific Lang</a:t>
              </a:r>
            </a:p>
            <a:p>
              <a:pPr marL="171450" indent="-171450">
                <a:lnSpc>
                  <a:spcPct val="90000"/>
                </a:lnSpc>
                <a:spcBef>
                  <a:spcPts val="600"/>
                </a:spcBef>
                <a:buFont typeface="Arial"/>
                <a:buChar char="•"/>
              </a:pPr>
              <a:r>
                <a:rPr lang="en-US" sz="1200" dirty="0" smtClean="0">
                  <a:solidFill>
                    <a:srgbClr val="404040"/>
                  </a:solidFill>
                  <a:latin typeface="Arial" charset="0"/>
                </a:rPr>
                <a:t>Commander UI enhancements</a:t>
              </a:r>
              <a:endParaRPr lang="en-US" sz="1200" dirty="0">
                <a:solidFill>
                  <a:srgbClr val="404040"/>
                </a:solidFill>
                <a:latin typeface="Arial" charset="0"/>
              </a:endParaRPr>
            </a:p>
            <a:p>
              <a:pPr marL="171450" indent="-171450">
                <a:lnSpc>
                  <a:spcPct val="90000"/>
                </a:lnSpc>
                <a:spcBef>
                  <a:spcPts val="600"/>
                </a:spcBef>
                <a:buFont typeface="Arial"/>
                <a:buChar char="•"/>
              </a:pPr>
              <a:endParaRPr lang="en-US" sz="1200" dirty="0" smtClean="0">
                <a:solidFill>
                  <a:srgbClr val="404040"/>
                </a:solidFill>
                <a:latin typeface="Arial" charset="0"/>
              </a:endParaRPr>
            </a:p>
            <a:p>
              <a:pPr marL="171450" indent="-171450">
                <a:lnSpc>
                  <a:spcPct val="90000"/>
                </a:lnSpc>
                <a:spcBef>
                  <a:spcPts val="600"/>
                </a:spcBef>
                <a:buFont typeface="Arial"/>
                <a:buChar char="•"/>
              </a:pPr>
              <a:r>
                <a:rPr lang="en-US" sz="1200" dirty="0" smtClean="0">
                  <a:solidFill>
                    <a:srgbClr val="404040"/>
                  </a:solidFill>
                  <a:latin typeface="Arial" charset="0"/>
                </a:rPr>
                <a:t>Pipeline </a:t>
              </a:r>
              <a:r>
                <a:rPr lang="en-US" sz="1200" dirty="0" err="1" smtClean="0">
                  <a:solidFill>
                    <a:srgbClr val="404040"/>
                  </a:solidFill>
                  <a:latin typeface="Arial" charset="0"/>
                </a:rPr>
                <a:t>mgmt</a:t>
              </a:r>
              <a:r>
                <a:rPr lang="en-US" sz="1200" dirty="0" smtClean="0">
                  <a:solidFill>
                    <a:srgbClr val="404040"/>
                  </a:solidFill>
                  <a:latin typeface="Arial" charset="0"/>
                </a:rPr>
                <a:t> app</a:t>
              </a:r>
              <a:endParaRPr lang="en-US" sz="1200" dirty="0">
                <a:solidFill>
                  <a:srgbClr val="404040"/>
                </a:solidFill>
                <a:latin typeface="Arial" charset="0"/>
              </a:endParaRPr>
            </a:p>
            <a:p>
              <a:pPr marL="171450" indent="-171450">
                <a:lnSpc>
                  <a:spcPct val="90000"/>
                </a:lnSpc>
                <a:spcBef>
                  <a:spcPts val="600"/>
                </a:spcBef>
                <a:buFont typeface="Arial"/>
                <a:buChar char="•"/>
              </a:pPr>
              <a:r>
                <a:rPr lang="en-US" sz="1200" dirty="0" smtClean="0">
                  <a:solidFill>
                    <a:srgbClr val="404040"/>
                  </a:solidFill>
                  <a:latin typeface="Arial" charset="0"/>
                </a:rPr>
                <a:t>Build-Test </a:t>
              </a:r>
              <a:r>
                <a:rPr lang="en-US" sz="1200" dirty="0" smtClean="0">
                  <a:solidFill>
                    <a:srgbClr val="404040"/>
                  </a:solidFill>
                  <a:latin typeface="Arial" charset="0"/>
                </a:rPr>
                <a:t>app</a:t>
              </a:r>
            </a:p>
            <a:p>
              <a:pPr marL="171450" indent="-171450">
                <a:lnSpc>
                  <a:spcPct val="90000"/>
                </a:lnSpc>
                <a:spcBef>
                  <a:spcPts val="600"/>
                </a:spcBef>
                <a:buFont typeface="Arial"/>
                <a:buChar char="•"/>
              </a:pPr>
              <a:r>
                <a:rPr lang="en-US" sz="1200" dirty="0">
                  <a:solidFill>
                    <a:srgbClr val="404040"/>
                  </a:solidFill>
                  <a:latin typeface="Arial" charset="0"/>
                </a:rPr>
                <a:t>Deploy Innovation </a:t>
              </a:r>
              <a:r>
                <a:rPr lang="en-US" sz="1200" dirty="0" smtClean="0">
                  <a:solidFill>
                    <a:srgbClr val="404040"/>
                  </a:solidFill>
                  <a:latin typeface="Arial" charset="0"/>
                </a:rPr>
                <a:t>Continued</a:t>
              </a:r>
              <a:endParaRPr lang="en-US" sz="1200" dirty="0">
                <a:solidFill>
                  <a:srgbClr val="404040"/>
                </a:solidFill>
                <a:latin typeface="Arial" charset="0"/>
              </a:endParaRPr>
            </a:p>
          </p:txBody>
        </p:sp>
      </p:grpSp>
      <p:grpSp>
        <p:nvGrpSpPr>
          <p:cNvPr id="45" name="Group 46"/>
          <p:cNvGrpSpPr/>
          <p:nvPr/>
        </p:nvGrpSpPr>
        <p:grpSpPr>
          <a:xfrm>
            <a:off x="2297544" y="1215083"/>
            <a:ext cx="2198255" cy="2575868"/>
            <a:chOff x="588255" y="1416694"/>
            <a:chExt cx="2324956" cy="2377920"/>
          </a:xfrm>
        </p:grpSpPr>
        <p:sp>
          <p:nvSpPr>
            <p:cNvPr id="46" name="AutoShape 89"/>
            <p:cNvSpPr>
              <a:spLocks noChangeArrowheads="1"/>
            </p:cNvSpPr>
            <p:nvPr/>
          </p:nvSpPr>
          <p:spPr bwMode="auto">
            <a:xfrm>
              <a:off x="588255" y="1656601"/>
              <a:ext cx="2324956" cy="1735759"/>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47" name="AutoShape 90"/>
            <p:cNvSpPr>
              <a:spLocks noChangeArrowheads="1"/>
            </p:cNvSpPr>
            <p:nvPr/>
          </p:nvSpPr>
          <p:spPr bwMode="auto">
            <a:xfrm>
              <a:off x="594605" y="1416694"/>
              <a:ext cx="2318606" cy="265675"/>
            </a:xfrm>
            <a:prstGeom prst="roundRect">
              <a:avLst>
                <a:gd name="adj" fmla="val 16667"/>
              </a:avLst>
            </a:prstGeom>
            <a:solidFill>
              <a:schemeClr val="accent1">
                <a:lumMod val="40000"/>
                <a:lumOff val="60000"/>
              </a:schemeClr>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5.1 and 5.2 FR*</a:t>
              </a:r>
              <a:endParaRPr lang="en-US" sz="1600" b="1" dirty="0">
                <a:solidFill>
                  <a:prstClr val="white"/>
                </a:solidFill>
                <a:latin typeface="Arial"/>
              </a:endParaRPr>
            </a:p>
          </p:txBody>
        </p:sp>
        <p:sp>
          <p:nvSpPr>
            <p:cNvPr id="48" name="Rectangle 118"/>
            <p:cNvSpPr>
              <a:spLocks noChangeArrowheads="1"/>
            </p:cNvSpPr>
            <p:nvPr/>
          </p:nvSpPr>
          <p:spPr bwMode="auto">
            <a:xfrm>
              <a:off x="615246" y="1683566"/>
              <a:ext cx="2297965" cy="2111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smtClean="0">
                  <a:solidFill>
                    <a:srgbClr val="404040"/>
                  </a:solidFill>
                  <a:latin typeface="Arial" charset="0"/>
                </a:rPr>
                <a:t>Commander </a:t>
              </a:r>
            </a:p>
            <a:p>
              <a:pPr marL="285750" lvl="1" indent="-111125">
                <a:lnSpc>
                  <a:spcPct val="90000"/>
                </a:lnSpc>
                <a:spcBef>
                  <a:spcPct val="20000"/>
                </a:spcBef>
                <a:buFont typeface="Arial"/>
                <a:buChar char="•"/>
              </a:pPr>
              <a:r>
                <a:rPr lang="en-US" sz="1200" dirty="0" smtClean="0">
                  <a:solidFill>
                    <a:srgbClr val="404040"/>
                  </a:solidFill>
                  <a:latin typeface="Arial" charset="0"/>
                </a:rPr>
                <a:t>REST API, JS API</a:t>
              </a:r>
            </a:p>
            <a:p>
              <a:pPr marL="285750" lvl="1" indent="-111125">
                <a:lnSpc>
                  <a:spcPct val="90000"/>
                </a:lnSpc>
                <a:spcBef>
                  <a:spcPct val="20000"/>
                </a:spcBef>
                <a:buFont typeface="Arial"/>
                <a:buChar char="•"/>
              </a:pPr>
              <a:r>
                <a:rPr lang="en-US" sz="1200" dirty="0" smtClean="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smtClean="0">
                  <a:solidFill>
                    <a:srgbClr val="404040"/>
                  </a:solidFill>
                  <a:latin typeface="Arial" charset="0"/>
                </a:rPr>
                <a:t>Smart deploy</a:t>
              </a:r>
            </a:p>
            <a:p>
              <a:pPr marL="285750" lvl="1" indent="-111125">
                <a:lnSpc>
                  <a:spcPct val="90000"/>
                </a:lnSpc>
                <a:spcBef>
                  <a:spcPct val="20000"/>
                </a:spcBef>
                <a:buFont typeface="Arial"/>
                <a:buChar char="•"/>
              </a:pPr>
              <a:r>
                <a:rPr lang="en-US" sz="1200" dirty="0" smtClean="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smtClean="0">
                  <a:solidFill>
                    <a:srgbClr val="404040"/>
                  </a:solidFill>
                  <a:latin typeface="Arial" charset="0"/>
                </a:rPr>
                <a:t>Notifications</a:t>
              </a:r>
            </a:p>
            <a:p>
              <a:pPr marL="285750" lvl="1" indent="-111125">
                <a:lnSpc>
                  <a:spcPct val="90000"/>
                </a:lnSpc>
                <a:spcBef>
                  <a:spcPct val="20000"/>
                </a:spcBef>
                <a:buFont typeface="Arial"/>
                <a:buChar char="•"/>
              </a:pPr>
              <a:r>
                <a:rPr lang="en-US" sz="1200" dirty="0" smtClean="0">
                  <a:solidFill>
                    <a:srgbClr val="404040"/>
                  </a:solidFill>
                  <a:latin typeface="Arial" charset="0"/>
                </a:rPr>
                <a:t>Scheduled deployments</a:t>
              </a:r>
              <a:endParaRPr lang="en-US" sz="1200" dirty="0">
                <a:solidFill>
                  <a:srgbClr val="404040"/>
                </a:solidFill>
                <a:latin typeface="Arial" charset="0"/>
              </a:endParaRPr>
            </a:p>
            <a:p>
              <a:pPr marL="171450" indent="-171450">
                <a:lnSpc>
                  <a:spcPct val="90000"/>
                </a:lnSpc>
                <a:spcBef>
                  <a:spcPct val="20000"/>
                </a:spcBef>
                <a:buFont typeface="Arial"/>
                <a:buChar char="•"/>
              </a:pPr>
              <a:endParaRPr lang="en-US" sz="1400" dirty="0" smtClean="0">
                <a:solidFill>
                  <a:srgbClr val="404040"/>
                </a:solidFill>
                <a:latin typeface="Arial" charset="0"/>
              </a:endParaRP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grpSp>
        <p:nvGrpSpPr>
          <p:cNvPr id="50" name="Group 46"/>
          <p:cNvGrpSpPr/>
          <p:nvPr/>
        </p:nvGrpSpPr>
        <p:grpSpPr>
          <a:xfrm>
            <a:off x="2483187" y="3566042"/>
            <a:ext cx="1880562" cy="567448"/>
            <a:chOff x="588255" y="1714944"/>
            <a:chExt cx="2324956" cy="996606"/>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53"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4.2.6</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5.0.2</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cxnSp>
        <p:nvCxnSpPr>
          <p:cNvPr id="54" name="Straight Connector 53"/>
          <p:cNvCxnSpPr>
            <a:stCxn id="51" idx="2"/>
          </p:cNvCxnSpPr>
          <p:nvPr/>
        </p:nvCxnSpPr>
        <p:spPr>
          <a:xfrm flipH="1">
            <a:off x="3422826"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cxnSp>
        <p:nvCxnSpPr>
          <p:cNvPr id="62" name="Straight Connector 61"/>
          <p:cNvCxnSpPr/>
          <p:nvPr/>
        </p:nvCxnSpPr>
        <p:spPr>
          <a:xfrm flipH="1">
            <a:off x="5607262"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55" name="Group 46"/>
          <p:cNvGrpSpPr/>
          <p:nvPr/>
        </p:nvGrpSpPr>
        <p:grpSpPr>
          <a:xfrm>
            <a:off x="4876800" y="3562350"/>
            <a:ext cx="1880562" cy="567448"/>
            <a:chOff x="588255" y="1714944"/>
            <a:chExt cx="2324956" cy="996606"/>
          </a:xfrm>
        </p:grpSpPr>
        <p:sp>
          <p:nvSpPr>
            <p:cNvPr id="64"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67"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68"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a:solidFill>
                    <a:srgbClr val="404040"/>
                  </a:solidFill>
                  <a:latin typeface="Arial" charset="0"/>
                </a:rPr>
                <a:t>5.0.3</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5.0.4</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grpSp>
        <p:nvGrpSpPr>
          <p:cNvPr id="5" name="Group 39"/>
          <p:cNvGrpSpPr/>
          <p:nvPr/>
        </p:nvGrpSpPr>
        <p:grpSpPr>
          <a:xfrm>
            <a:off x="44786" y="4171060"/>
            <a:ext cx="9099214" cy="504848"/>
            <a:chOff x="44786" y="5176421"/>
            <a:chExt cx="9144000" cy="673131"/>
          </a:xfrm>
          <a:solidFill>
            <a:schemeClr val="accent1"/>
          </a:solidFill>
        </p:grpSpPr>
        <p:sp>
          <p:nvSpPr>
            <p:cNvPr id="93" name="AutoShape 5"/>
            <p:cNvSpPr>
              <a:spLocks noChangeArrowheads="1"/>
            </p:cNvSpPr>
            <p:nvPr/>
          </p:nvSpPr>
          <p:spPr bwMode="auto">
            <a:xfrm>
              <a:off x="44786" y="5176421"/>
              <a:ext cx="9144000" cy="673131"/>
            </a:xfrm>
            <a:prstGeom prst="chevron">
              <a:avLst>
                <a:gd name="adj" fmla="val 52500"/>
              </a:avLst>
            </a:prstGeom>
            <a:grp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defRPr/>
              </a:pPr>
              <a:endParaRPr lang="en-US" sz="2400" b="1" dirty="0">
                <a:solidFill>
                  <a:prstClr val="white"/>
                </a:solidFill>
                <a:latin typeface="Arial"/>
              </a:endParaRPr>
            </a:p>
          </p:txBody>
        </p:sp>
        <p:sp>
          <p:nvSpPr>
            <p:cNvPr id="71" name="TextBox 70"/>
            <p:cNvSpPr txBox="1"/>
            <p:nvPr/>
          </p:nvSpPr>
          <p:spPr>
            <a:xfrm>
              <a:off x="476867" y="5251532"/>
              <a:ext cx="1075505" cy="492443"/>
            </a:xfrm>
            <a:prstGeom prst="rect">
              <a:avLst/>
            </a:prstGeom>
            <a:grpFill/>
            <a:ln>
              <a:noFill/>
            </a:ln>
          </p:spPr>
          <p:txBody>
            <a:bodyPr wrap="none" rtlCol="0">
              <a:spAutoFit/>
            </a:bodyPr>
            <a:lstStyle/>
            <a:p>
              <a:r>
                <a:rPr lang="en-US" dirty="0" smtClean="0">
                  <a:latin typeface="Arial"/>
                </a:rPr>
                <a:t>Q2 2014</a:t>
              </a:r>
              <a:endParaRPr lang="en-US" dirty="0">
                <a:latin typeface="Arial"/>
              </a:endParaRPr>
            </a:p>
          </p:txBody>
        </p:sp>
        <p:sp>
          <p:nvSpPr>
            <p:cNvPr id="72" name="TextBox 71"/>
            <p:cNvSpPr txBox="1"/>
            <p:nvPr/>
          </p:nvSpPr>
          <p:spPr>
            <a:xfrm>
              <a:off x="2959049" y="5235748"/>
              <a:ext cx="1075505" cy="492443"/>
            </a:xfrm>
            <a:prstGeom prst="rect">
              <a:avLst/>
            </a:prstGeom>
            <a:grpFill/>
            <a:ln>
              <a:noFill/>
            </a:ln>
          </p:spPr>
          <p:txBody>
            <a:bodyPr wrap="none" rtlCol="0">
              <a:spAutoFit/>
            </a:bodyPr>
            <a:lstStyle/>
            <a:p>
              <a:r>
                <a:rPr lang="en-US" dirty="0" smtClean="0">
                  <a:latin typeface="Arial"/>
                </a:rPr>
                <a:t>Q3 2014</a:t>
              </a:r>
              <a:endParaRPr lang="en-US" dirty="0">
                <a:latin typeface="Arial"/>
              </a:endParaRPr>
            </a:p>
          </p:txBody>
        </p:sp>
        <p:sp>
          <p:nvSpPr>
            <p:cNvPr id="73" name="TextBox 72"/>
            <p:cNvSpPr txBox="1"/>
            <p:nvPr/>
          </p:nvSpPr>
          <p:spPr>
            <a:xfrm>
              <a:off x="5304231" y="5235748"/>
              <a:ext cx="1075505" cy="492443"/>
            </a:xfrm>
            <a:prstGeom prst="rect">
              <a:avLst/>
            </a:prstGeom>
            <a:grpFill/>
            <a:ln>
              <a:noFill/>
            </a:ln>
          </p:spPr>
          <p:txBody>
            <a:bodyPr wrap="none" rtlCol="0">
              <a:spAutoFit/>
            </a:bodyPr>
            <a:lstStyle/>
            <a:p>
              <a:r>
                <a:rPr lang="en-US" dirty="0" smtClean="0">
                  <a:latin typeface="Arial"/>
                </a:rPr>
                <a:t>Q4 2014</a:t>
              </a:r>
              <a:endParaRPr lang="en-US" dirty="0">
                <a:latin typeface="Arial"/>
              </a:endParaRPr>
            </a:p>
          </p:txBody>
        </p:sp>
        <p:sp>
          <p:nvSpPr>
            <p:cNvPr id="78" name="TextBox 77"/>
            <p:cNvSpPr txBox="1"/>
            <p:nvPr/>
          </p:nvSpPr>
          <p:spPr>
            <a:xfrm>
              <a:off x="7742539" y="5235980"/>
              <a:ext cx="855706" cy="492443"/>
            </a:xfrm>
            <a:prstGeom prst="rect">
              <a:avLst/>
            </a:prstGeom>
            <a:grpFill/>
            <a:ln>
              <a:noFill/>
            </a:ln>
          </p:spPr>
          <p:txBody>
            <a:bodyPr wrap="none" rtlCol="0">
              <a:spAutoFit/>
            </a:bodyPr>
            <a:lstStyle/>
            <a:p>
              <a:r>
                <a:rPr lang="en-US" dirty="0" smtClean="0">
                  <a:latin typeface="Arial"/>
                </a:rPr>
                <a:t>Future</a:t>
              </a:r>
              <a:endParaRPr lang="en-US" dirty="0">
                <a:latin typeface="Arial"/>
              </a:endParaRPr>
            </a:p>
          </p:txBody>
        </p:sp>
      </p:grpSp>
      <p:sp>
        <p:nvSpPr>
          <p:cNvPr id="6" name="TextBox 5"/>
          <p:cNvSpPr txBox="1"/>
          <p:nvPr/>
        </p:nvSpPr>
        <p:spPr>
          <a:xfrm>
            <a:off x="2297544" y="4797136"/>
            <a:ext cx="4560456" cy="346363"/>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600" dirty="0" smtClean="0"/>
              <a:t>* LTS: Long term support       FR: Feature Release</a:t>
            </a:r>
          </a:p>
        </p:txBody>
      </p:sp>
      <p:sp>
        <p:nvSpPr>
          <p:cNvPr id="57" name="Rectangle 56"/>
          <p:cNvSpPr/>
          <p:nvPr/>
        </p:nvSpPr>
        <p:spPr>
          <a:xfrm>
            <a:off x="66618" y="570661"/>
            <a:ext cx="6791382" cy="3600399"/>
          </a:xfrm>
          <a:prstGeom prst="rect">
            <a:avLst/>
          </a:prstGeom>
          <a:solidFill>
            <a:schemeClr val="lt1">
              <a:alpha val="69000"/>
            </a:schemeClr>
          </a:solidFill>
          <a:ln>
            <a:noFill/>
          </a:ln>
        </p:spPr>
        <p:style>
          <a:lnRef idx="2">
            <a:schemeClr val="dk1"/>
          </a:lnRef>
          <a:fillRef idx="1">
            <a:schemeClr val="lt1"/>
          </a:fillRef>
          <a:effectRef idx="0">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spTree>
    <p:extLst>
      <p:ext uri="{BB962C8B-B14F-4D97-AF65-F5344CB8AC3E}">
        <p14:creationId xmlns:p14="http://schemas.microsoft.com/office/powerpoint/2010/main" val="3047829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ElecricCommander</a:t>
            </a:r>
            <a:r>
              <a:rPr lang="en-US" dirty="0" smtClean="0"/>
              <a:t> Roadmap</a:t>
            </a:r>
            <a:endParaRPr lang="en-US" dirty="0"/>
          </a:p>
        </p:txBody>
      </p:sp>
      <p:sp>
        <p:nvSpPr>
          <p:cNvPr id="6" name="Text Placeholder 5"/>
          <p:cNvSpPr>
            <a:spLocks noGrp="1"/>
          </p:cNvSpPr>
          <p:nvPr>
            <p:ph type="body" sz="quarter" idx="13"/>
          </p:nvPr>
        </p:nvSpPr>
        <p:spPr/>
        <p:txBody>
          <a:bodyPr/>
          <a:lstStyle/>
          <a:p>
            <a:pPr marL="342900" indent="-342900">
              <a:buFont typeface="Arial" panose="020B0604020202020204" pitchFamily="34" charset="0"/>
              <a:buChar char="•"/>
            </a:pPr>
            <a:r>
              <a:rPr lang="en-US" sz="2000" dirty="0"/>
              <a:t>Modernize </a:t>
            </a:r>
            <a:r>
              <a:rPr lang="en-US" sz="2000" dirty="0" smtClean="0"/>
              <a:t>Agents</a:t>
            </a:r>
          </a:p>
          <a:p>
            <a:pPr marL="627063" lvl="1" indent="-342900"/>
            <a:r>
              <a:rPr lang="en-US" sz="1800" dirty="0" smtClean="0"/>
              <a:t>64 </a:t>
            </a:r>
            <a:r>
              <a:rPr lang="en-US" sz="1800" dirty="0" smtClean="0"/>
              <a:t>bit agents</a:t>
            </a:r>
          </a:p>
          <a:p>
            <a:pPr marL="627063" lvl="1" indent="-342900"/>
            <a:r>
              <a:rPr lang="en-US" sz="1800" dirty="0" smtClean="0"/>
              <a:t>Support </a:t>
            </a:r>
            <a:r>
              <a:rPr lang="en-US" sz="1800" dirty="0" smtClean="0"/>
              <a:t>agents on more platforms</a:t>
            </a:r>
          </a:p>
          <a:p>
            <a:pPr marL="627063" lvl="1" indent="-342900"/>
            <a:r>
              <a:rPr lang="en-US" sz="1800" dirty="0" smtClean="0"/>
              <a:t>Simplify </a:t>
            </a:r>
            <a:r>
              <a:rPr lang="en-US" sz="1800" dirty="0" smtClean="0"/>
              <a:t>Agent </a:t>
            </a:r>
            <a:r>
              <a:rPr lang="en-US" sz="1800" dirty="0" smtClean="0"/>
              <a:t>installation</a:t>
            </a:r>
          </a:p>
          <a:p>
            <a:pPr marL="342900" indent="-342900"/>
            <a:endParaRPr lang="en-US" dirty="0" smtClean="0"/>
          </a:p>
          <a:p>
            <a:pPr marL="342900" indent="-342900">
              <a:buFont typeface="Arial" panose="020B0604020202020204" pitchFamily="34" charset="0"/>
              <a:buChar char="•"/>
            </a:pPr>
            <a:r>
              <a:rPr lang="en-US" sz="2000" dirty="0" smtClean="0"/>
              <a:t>Reporting/Dashboards</a:t>
            </a:r>
          </a:p>
          <a:p>
            <a:pPr marL="627063" lvl="1" indent="-342900"/>
            <a:r>
              <a:rPr lang="en-US" sz="1800" dirty="0" smtClean="0"/>
              <a:t>Reporting and Dashboards framework</a:t>
            </a:r>
          </a:p>
          <a:p>
            <a:pPr marL="627063" lvl="1" indent="-342900"/>
            <a:r>
              <a:rPr lang="en-US" sz="1800" dirty="0" smtClean="0"/>
              <a:t>Key out of the box reports, dashboards </a:t>
            </a:r>
          </a:p>
          <a:p>
            <a:pPr marL="627063" lvl="1" indent="-342900"/>
            <a:endParaRPr lang="en-US" sz="18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dirty="0" smtClean="0"/>
          </a:p>
          <a:p>
            <a:endParaRPr lang="en-US" sz="1800" dirty="0" smtClean="0"/>
          </a:p>
        </p:txBody>
      </p:sp>
    </p:spTree>
    <p:extLst>
      <p:ext uri="{BB962C8B-B14F-4D97-AF65-F5344CB8AC3E}">
        <p14:creationId xmlns:p14="http://schemas.microsoft.com/office/powerpoint/2010/main" val="1465964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ElecricCommander</a:t>
            </a:r>
            <a:r>
              <a:rPr lang="en-US" dirty="0" smtClean="0"/>
              <a:t> Roadmap</a:t>
            </a:r>
            <a:endParaRPr lang="en-US" dirty="0"/>
          </a:p>
        </p:txBody>
      </p:sp>
      <p:sp>
        <p:nvSpPr>
          <p:cNvPr id="6" name="Text Placeholder 5"/>
          <p:cNvSpPr>
            <a:spLocks noGrp="1"/>
          </p:cNvSpPr>
          <p:nvPr>
            <p:ph type="body" sz="quarter" idx="13"/>
          </p:nvPr>
        </p:nvSpPr>
        <p:spPr/>
        <p:txBody>
          <a:bodyPr/>
          <a:lstStyle/>
          <a:p>
            <a:pPr marL="342900" indent="-342900">
              <a:buFont typeface="Arial" panose="020B0604020202020204" pitchFamily="34" charset="0"/>
              <a:buChar char="•"/>
            </a:pPr>
            <a:r>
              <a:rPr lang="en-US" sz="2000" dirty="0" smtClean="0"/>
              <a:t>Data cleanup policies</a:t>
            </a:r>
          </a:p>
          <a:p>
            <a:pPr marL="627063" lvl="1" indent="-342900"/>
            <a:r>
              <a:rPr lang="en-US" sz="1800" dirty="0" smtClean="0"/>
              <a:t>Rules for data retention</a:t>
            </a:r>
          </a:p>
          <a:p>
            <a:pPr marL="627063" lvl="1" indent="-342900"/>
            <a:r>
              <a:rPr lang="en-US" sz="1800" dirty="0" smtClean="0"/>
              <a:t>Proactively cleanup old jobs, workspace files </a:t>
            </a:r>
            <a:r>
              <a:rPr lang="en-US" sz="1800" dirty="0" err="1" smtClean="0"/>
              <a:t>etc</a:t>
            </a:r>
            <a:endParaRPr lang="en-US" sz="1800" dirty="0" smtClean="0"/>
          </a:p>
          <a:p>
            <a:pPr marL="627063" lvl="1" indent="-342900"/>
            <a:r>
              <a:rPr lang="en-US" sz="1800" dirty="0" smtClean="0"/>
              <a:t>Faster system performance </a:t>
            </a:r>
            <a:endParaRPr lang="en-US" sz="1800" dirty="0" smtClean="0"/>
          </a:p>
          <a:p>
            <a:pPr marL="342900" indent="-342900"/>
            <a:endParaRPr lang="en-US" dirty="0" smtClean="0"/>
          </a:p>
          <a:p>
            <a:pPr marL="342900" indent="-342900">
              <a:buFont typeface="Arial" panose="020B0604020202020204" pitchFamily="34" charset="0"/>
              <a:buChar char="•"/>
            </a:pPr>
            <a:r>
              <a:rPr lang="en-US" sz="2000" dirty="0" smtClean="0"/>
              <a:t>Hierarchical Projects</a:t>
            </a:r>
          </a:p>
          <a:p>
            <a:pPr marL="627063" lvl="1" indent="-342900"/>
            <a:r>
              <a:rPr lang="en-US" sz="1800" dirty="0" smtClean="0"/>
              <a:t>Organize various objects </a:t>
            </a:r>
          </a:p>
          <a:p>
            <a:pPr marL="627063" lvl="1" indent="-342900"/>
            <a:r>
              <a:rPr lang="en-US" sz="1800" dirty="0" smtClean="0"/>
              <a:t>Easier management of access control and other policies </a:t>
            </a:r>
          </a:p>
          <a:p>
            <a:pPr marL="627063" lvl="1" indent="-342900"/>
            <a:endParaRPr lang="en-US" sz="18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dirty="0" smtClean="0"/>
          </a:p>
          <a:p>
            <a:endParaRPr lang="en-US" sz="1800" dirty="0" smtClean="0"/>
          </a:p>
        </p:txBody>
      </p:sp>
    </p:spTree>
    <p:extLst>
      <p:ext uri="{BB962C8B-B14F-4D97-AF65-F5344CB8AC3E}">
        <p14:creationId xmlns:p14="http://schemas.microsoft.com/office/powerpoint/2010/main" val="963766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04801" y="1047751"/>
            <a:ext cx="3733800" cy="1184910"/>
          </a:xfrm>
        </p:spPr>
        <p:txBody>
          <a:bodyPr/>
          <a:lstStyle/>
          <a:p>
            <a:pPr marL="342900" indent="-342900">
              <a:buFont typeface="Arial" panose="020B0604020202020204" pitchFamily="34" charset="0"/>
              <a:buChar char="•"/>
            </a:pPr>
            <a:r>
              <a:rPr lang="en-US" sz="2000" dirty="0" smtClean="0"/>
              <a:t>Domain Specific Language </a:t>
            </a:r>
          </a:p>
          <a:p>
            <a:pPr marL="627063" lvl="1" indent="-342900"/>
            <a:r>
              <a:rPr lang="en-US" sz="1800" dirty="0" smtClean="0"/>
              <a:t>Process as a code</a:t>
            </a:r>
          </a:p>
          <a:p>
            <a:pPr marL="627063" lvl="1" indent="-342900"/>
            <a:r>
              <a:rPr lang="en-US" sz="1800" dirty="0" smtClean="0"/>
              <a:t>Interact using DSL!</a:t>
            </a:r>
          </a:p>
          <a:p>
            <a:pPr marL="627063" lvl="1" indent="-342900"/>
            <a:endParaRPr lang="en-US" sz="18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dirty="0" smtClean="0"/>
          </a:p>
          <a:p>
            <a:endParaRPr lang="en-US" sz="1800" dirty="0" smtClean="0"/>
          </a:p>
        </p:txBody>
      </p:sp>
      <p:sp>
        <p:nvSpPr>
          <p:cNvPr id="4" name="Title 3"/>
          <p:cNvSpPr>
            <a:spLocks noGrp="1"/>
          </p:cNvSpPr>
          <p:nvPr>
            <p:ph type="title"/>
          </p:nvPr>
        </p:nvSpPr>
        <p:spPr/>
        <p:txBody>
          <a:bodyPr/>
          <a:lstStyle/>
          <a:p>
            <a:r>
              <a:rPr lang="en-US" dirty="0" err="1" smtClean="0"/>
              <a:t>ElecricCommander</a:t>
            </a:r>
            <a:r>
              <a:rPr lang="en-US" dirty="0" smtClean="0"/>
              <a:t> Roadmap</a:t>
            </a:r>
            <a:endParaRPr lang="en-US" dirty="0"/>
          </a:p>
        </p:txBody>
      </p:sp>
      <p:sp>
        <p:nvSpPr>
          <p:cNvPr id="3" name="Rectangle 3"/>
          <p:cNvSpPr>
            <a:spLocks noChangeArrowheads="1"/>
          </p:cNvSpPr>
          <p:nvPr/>
        </p:nvSpPr>
        <p:spPr bwMode="auto">
          <a:xfrm>
            <a:off x="891541" y="2164079"/>
            <a:ext cx="4198620" cy="2605951"/>
          </a:xfrm>
          <a:prstGeom prst="rect">
            <a:avLst/>
          </a:prstGeom>
          <a:ln>
            <a:noFill/>
          </a:ln>
          <a:scene3d>
            <a:camera prst="perspectiveAbove"/>
            <a:lightRig rig="threePt" dir="t"/>
          </a:scene3d>
        </p:spPr>
        <p:style>
          <a:lnRef idx="1">
            <a:schemeClr val="accent1"/>
          </a:lnRef>
          <a:fillRef idx="2">
            <a:schemeClr val="accent1"/>
          </a:fillRef>
          <a:effectRef idx="1">
            <a:schemeClr val="accent1"/>
          </a:effectRef>
          <a:fontRef idx="minor">
            <a:schemeClr val="dk1"/>
          </a:fontRef>
        </p:style>
        <p:txBody>
          <a:bodyPr vert="horz" wrap="none" lIns="0" tIns="0" rIns="0" bIns="0" numCol="1" anchor="ctr" anchorCtr="0" compatLnSpc="1">
            <a:prstTxWarp prst="textNoShape">
              <a:avLst/>
            </a:prstTxWarp>
            <a:normAutofit fontScale="62500" lnSpcReduction="20000"/>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a:r>
              <a:rPr lang="en-US" b="1" dirty="0" smtClean="0"/>
              <a:t>EXAMPLE</a:t>
            </a:r>
          </a:p>
          <a:p>
            <a:endParaRPr lang="en-US" dirty="0" smtClean="0"/>
          </a:p>
          <a:p>
            <a:r>
              <a:rPr lang="en-US" dirty="0" smtClean="0"/>
              <a:t>project</a:t>
            </a:r>
            <a:r>
              <a:rPr lang="en-US" dirty="0"/>
              <a:t>("test") {</a:t>
            </a:r>
          </a:p>
          <a:p>
            <a:r>
              <a:rPr lang="en-US" dirty="0"/>
              <a:t>    procedure("procedure name") {</a:t>
            </a:r>
          </a:p>
          <a:p>
            <a:r>
              <a:rPr lang="en-US" dirty="0"/>
              <a:t>        step("checkout") {</a:t>
            </a:r>
          </a:p>
          <a:p>
            <a:r>
              <a:rPr lang="en-US" dirty="0"/>
              <a:t>            command = "xyz"</a:t>
            </a:r>
          </a:p>
          <a:p>
            <a:r>
              <a:rPr lang="en-US" dirty="0"/>
              <a:t>        }</a:t>
            </a:r>
          </a:p>
          <a:p>
            <a:r>
              <a:rPr lang="en-US" dirty="0"/>
              <a:t> </a:t>
            </a:r>
          </a:p>
          <a:p>
            <a:r>
              <a:rPr lang="en-US" dirty="0"/>
              <a:t>        step("build") {</a:t>
            </a:r>
          </a:p>
          <a:p>
            <a:r>
              <a:rPr lang="en-US" dirty="0"/>
              <a:t>            command = "</a:t>
            </a:r>
            <a:r>
              <a:rPr lang="en-US" dirty="0" err="1"/>
              <a:t>gradle</a:t>
            </a:r>
            <a:r>
              <a:rPr lang="en-US" dirty="0"/>
              <a:t> build"</a:t>
            </a:r>
          </a:p>
          <a:p>
            <a:r>
              <a:rPr lang="en-US" dirty="0"/>
              <a:t>        }</a:t>
            </a:r>
          </a:p>
          <a:p>
            <a:r>
              <a:rPr lang="en-US" dirty="0"/>
              <a:t> </a:t>
            </a:r>
          </a:p>
          <a:p>
            <a:r>
              <a:rPr lang="en-US" dirty="0"/>
              <a:t>        step("unit test") {</a:t>
            </a:r>
          </a:p>
          <a:p>
            <a:r>
              <a:rPr lang="en-US" dirty="0"/>
              <a:t>            parallel = true</a:t>
            </a:r>
          </a:p>
          <a:p>
            <a:r>
              <a:rPr lang="en-US" dirty="0"/>
              <a:t>            subproject = "test project"</a:t>
            </a:r>
          </a:p>
          <a:p>
            <a:r>
              <a:rPr lang="en-US" dirty="0"/>
              <a:t>            </a:t>
            </a:r>
            <a:r>
              <a:rPr lang="en-US" dirty="0" err="1"/>
              <a:t>subprocedure</a:t>
            </a:r>
            <a:r>
              <a:rPr lang="en-US" dirty="0"/>
              <a:t> = "unit test" // no parameters</a:t>
            </a:r>
          </a:p>
          <a:p>
            <a:r>
              <a:rPr lang="en-US" dirty="0"/>
              <a:t>            </a:t>
            </a:r>
            <a:r>
              <a:rPr lang="en-US" dirty="0" err="1"/>
              <a:t>errorHandling</a:t>
            </a:r>
            <a:r>
              <a:rPr lang="en-US" dirty="0"/>
              <a:t> = "ignore"</a:t>
            </a:r>
          </a:p>
          <a:p>
            <a:r>
              <a:rPr lang="en-US" dirty="0"/>
              <a:t>            </a:t>
            </a:r>
            <a:r>
              <a:rPr lang="en-US" dirty="0" err="1"/>
              <a:t>customProperty</a:t>
            </a:r>
            <a:r>
              <a:rPr lang="en-US" dirty="0"/>
              <a:t> = "custom value"</a:t>
            </a:r>
          </a:p>
          <a:p>
            <a:r>
              <a:rPr lang="en-US" dirty="0"/>
              <a:t>        </a:t>
            </a:r>
            <a:r>
              <a:rPr lang="en-US" dirty="0" smtClean="0"/>
              <a:t>}</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19573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Slides for Pipeline</a:t>
            </a:r>
            <a:endParaRPr lang="en-US" dirty="0"/>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44619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a:p>
        </p:txBody>
      </p:sp>
      <p:pic>
        <p:nvPicPr>
          <p:cNvPr id="8" name="Picture Placeholder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44000" cy="5143500"/>
          </a:xfrm>
          <a:prstGeom prst="rect">
            <a:avLst/>
          </a:prstGeom>
        </p:spPr>
      </p:pic>
      <p:sp>
        <p:nvSpPr>
          <p:cNvPr id="9" name="Title 6"/>
          <p:cNvSpPr txBox="1">
            <a:spLocks/>
          </p:cNvSpPr>
          <p:nvPr/>
        </p:nvSpPr>
        <p:spPr bwMode="gray">
          <a:xfrm>
            <a:off x="1649412" y="2343150"/>
            <a:ext cx="5437188" cy="802481"/>
          </a:xfrm>
          <a:prstGeom prst="rect">
            <a:avLst/>
          </a:prstGeom>
        </p:spPr>
        <p:txBody>
          <a:bodyPr/>
          <a:lstStyle>
            <a:lvl1pPr algn="l" defTabSz="617220" rtl="0" eaLnBrk="1" latinLnBrk="0" hangingPunct="1">
              <a:spcBef>
                <a:spcPct val="0"/>
              </a:spcBef>
              <a:buNone/>
              <a:defRPr sz="2400" b="1" kern="1200">
                <a:solidFill>
                  <a:schemeClr val="accent1"/>
                </a:solidFill>
                <a:latin typeface="+mj-lt"/>
                <a:ea typeface="+mj-ea"/>
                <a:cs typeface="+mj-cs"/>
              </a:defRPr>
            </a:lvl1pPr>
          </a:lstStyle>
          <a:p>
            <a:pPr algn="ctr"/>
            <a:r>
              <a:rPr lang="en-US" sz="4000" dirty="0" smtClean="0">
                <a:solidFill>
                  <a:schemeClr val="tx1"/>
                </a:solidFill>
              </a:rPr>
              <a:t>Thank You!</a:t>
            </a:r>
            <a:endParaRPr lang="en-US" sz="4000" dirty="0">
              <a:solidFill>
                <a:schemeClr val="tx1"/>
              </a:solidFill>
            </a:endParaRPr>
          </a:p>
        </p:txBody>
      </p:sp>
    </p:spTree>
    <p:extLst>
      <p:ext uri="{BB962C8B-B14F-4D97-AF65-F5344CB8AC3E}">
        <p14:creationId xmlns:p14="http://schemas.microsoft.com/office/powerpoint/2010/main" val="16060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 Cloud Product &amp; Process Evolution</a:t>
            </a:r>
            <a:endParaRPr lang="en-US" dirty="0"/>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1471704688"/>
              </p:ext>
            </p:extLst>
          </p:nvPr>
        </p:nvGraphicFramePr>
        <p:xfrm>
          <a:off x="285760" y="753203"/>
          <a:ext cx="8604250" cy="4368635"/>
        </p:xfrm>
        <a:graphic>
          <a:graphicData uri="http://schemas.openxmlformats.org/drawingml/2006/table">
            <a:tbl>
              <a:tblPr bandRow="1">
                <a:tableStyleId>{5C22544A-7EE6-4342-B048-85BDC9FD1C3A}</a:tableStyleId>
              </a:tblPr>
              <a:tblGrid>
                <a:gridCol w="3362604"/>
                <a:gridCol w="5241646"/>
              </a:tblGrid>
              <a:tr h="767913">
                <a:tc>
                  <a:txBody>
                    <a:bodyPr/>
                    <a:lstStyle/>
                    <a:p>
                      <a:r>
                        <a:rPr lang="en-US" sz="1600" dirty="0" smtClean="0"/>
                        <a:t>Enterprise readiness improvements</a:t>
                      </a:r>
                      <a:endParaRPr lang="en-US" sz="1600" dirty="0"/>
                    </a:p>
                  </a:txBody>
                  <a:tcPr marL="82583" marR="82583"/>
                </a:tc>
                <a:tc>
                  <a:txBody>
                    <a:bodyPr/>
                    <a:lstStyle/>
                    <a:p>
                      <a:pPr marL="285750" indent="-285750">
                        <a:buFont typeface="Arial"/>
                        <a:buChar char="•"/>
                      </a:pPr>
                      <a:r>
                        <a:rPr lang="en-US" sz="1600" dirty="0" smtClean="0"/>
                        <a:t>Performance and scalability testing lab</a:t>
                      </a:r>
                    </a:p>
                    <a:p>
                      <a:pPr marL="285750" indent="-285750">
                        <a:buFont typeface="Arial"/>
                        <a:buChar char="•"/>
                      </a:pPr>
                      <a:r>
                        <a:rPr lang="en-US" sz="1600" dirty="0" smtClean="0"/>
                        <a:t>High availability</a:t>
                      </a:r>
                      <a:r>
                        <a:rPr lang="en-US" sz="1600" baseline="0" dirty="0" smtClean="0"/>
                        <a:t> and horizontal scalability features</a:t>
                      </a:r>
                    </a:p>
                    <a:p>
                      <a:pPr marL="285750" indent="-285750">
                        <a:buFont typeface="Arial"/>
                        <a:buChar char="•"/>
                      </a:pPr>
                      <a:r>
                        <a:rPr lang="en-US" sz="1600" baseline="0" dirty="0" smtClean="0"/>
                        <a:t>System health monitoring</a:t>
                      </a:r>
                      <a:endParaRPr lang="en-US" sz="1600" dirty="0"/>
                    </a:p>
                  </a:txBody>
                  <a:tcPr marL="82583" marR="82583"/>
                </a:tc>
              </a:tr>
              <a:tr h="1152144">
                <a:tc>
                  <a:txBody>
                    <a:bodyPr/>
                    <a:lstStyle/>
                    <a:p>
                      <a:r>
                        <a:rPr lang="en-US" sz="1600" dirty="0" smtClean="0"/>
                        <a:t>Quality advances</a:t>
                      </a:r>
                      <a:endParaRPr lang="en-US" sz="1600" dirty="0"/>
                    </a:p>
                  </a:txBody>
                  <a:tcPr marL="82583" marR="82583"/>
                </a:tc>
                <a:tc>
                  <a:txBody>
                    <a:bodyPr/>
                    <a:lstStyle/>
                    <a:p>
                      <a:pPr marL="285750" indent="-285750">
                        <a:buFont typeface="Arial"/>
                        <a:buChar char="•"/>
                      </a:pPr>
                      <a:r>
                        <a:rPr lang="en-US" sz="1600" dirty="0" smtClean="0"/>
                        <a:t>Robust</a:t>
                      </a:r>
                      <a:r>
                        <a:rPr lang="en-US" sz="1600" baseline="0" dirty="0" smtClean="0"/>
                        <a:t> release checklist</a:t>
                      </a:r>
                    </a:p>
                    <a:p>
                      <a:pPr marL="285750" indent="-285750">
                        <a:buFont typeface="Arial"/>
                        <a:buChar char="•"/>
                      </a:pPr>
                      <a:r>
                        <a:rPr lang="en-US" sz="1600" baseline="0" dirty="0" smtClean="0"/>
                        <a:t>Track third party dependencies</a:t>
                      </a:r>
                    </a:p>
                    <a:p>
                      <a:pPr marL="285750" indent="-285750">
                        <a:buFont typeface="Arial"/>
                        <a:buChar char="•"/>
                      </a:pPr>
                      <a:r>
                        <a:rPr lang="en-US" sz="1600" dirty="0" smtClean="0"/>
                        <a:t>A</a:t>
                      </a:r>
                      <a:r>
                        <a:rPr lang="en-US" sz="1600" baseline="0" dirty="0" smtClean="0"/>
                        <a:t>utomated tests for customer reported defects</a:t>
                      </a:r>
                    </a:p>
                    <a:p>
                      <a:pPr marL="285750" indent="-285750">
                        <a:buFont typeface="Arial"/>
                        <a:buChar char="•"/>
                      </a:pPr>
                      <a:r>
                        <a:rPr lang="en-US" sz="1600" baseline="0" dirty="0" smtClean="0"/>
                        <a:t>Increase in test automation &amp; coverage</a:t>
                      </a:r>
                    </a:p>
                    <a:p>
                      <a:pPr marL="285750" indent="-285750">
                        <a:buFont typeface="Arial"/>
                        <a:buChar char="•"/>
                      </a:pPr>
                      <a:r>
                        <a:rPr lang="en-US" sz="1600" baseline="0" dirty="0" smtClean="0"/>
                        <a:t>Security scanning using </a:t>
                      </a:r>
                      <a:r>
                        <a:rPr lang="en-US" sz="1600" baseline="0" dirty="0" err="1" smtClean="0"/>
                        <a:t>Nexpose</a:t>
                      </a:r>
                      <a:r>
                        <a:rPr lang="en-US" sz="1600" baseline="0" dirty="0" smtClean="0"/>
                        <a:t> (Rapid7)</a:t>
                      </a:r>
                      <a:endParaRPr lang="en-US" sz="1600" dirty="0"/>
                    </a:p>
                  </a:txBody>
                  <a:tcPr marL="82583" marR="82583"/>
                </a:tc>
              </a:tr>
              <a:tr h="1152144">
                <a:tc>
                  <a:txBody>
                    <a:bodyPr/>
                    <a:lstStyle/>
                    <a:p>
                      <a:r>
                        <a:rPr lang="en-US" sz="1600" dirty="0" smtClean="0"/>
                        <a:t>Customer support</a:t>
                      </a:r>
                      <a:endParaRPr lang="en-US" sz="1600" dirty="0"/>
                    </a:p>
                  </a:txBody>
                  <a:tcPr marL="82583" marR="82583"/>
                </a:tc>
                <a:tc>
                  <a:txBody>
                    <a:bodyPr/>
                    <a:lstStyle/>
                    <a:p>
                      <a:pPr marL="285750" indent="-285750">
                        <a:buFont typeface="Arial"/>
                        <a:buChar char="•"/>
                      </a:pPr>
                      <a:r>
                        <a:rPr lang="en-US" sz="1600" dirty="0" smtClean="0"/>
                        <a:t>Level</a:t>
                      </a:r>
                      <a:r>
                        <a:rPr lang="en-US" sz="1600" baseline="0" dirty="0" smtClean="0"/>
                        <a:t> 3 support process</a:t>
                      </a:r>
                    </a:p>
                    <a:p>
                      <a:pPr marL="285750" indent="-285750">
                        <a:buFont typeface="Arial"/>
                        <a:buChar char="•"/>
                      </a:pPr>
                      <a:r>
                        <a:rPr lang="en-US" sz="1600" baseline="0" dirty="0" smtClean="0"/>
                        <a:t>Customer responsiveness goals</a:t>
                      </a:r>
                    </a:p>
                    <a:p>
                      <a:pPr marL="285750" indent="-285750">
                        <a:buFont typeface="Arial"/>
                        <a:buChar char="•"/>
                      </a:pPr>
                      <a:r>
                        <a:rPr lang="en-US" sz="1600" baseline="0" dirty="0" smtClean="0"/>
                        <a:t>Establish 6-9 month cadence for major releases</a:t>
                      </a:r>
                    </a:p>
                    <a:p>
                      <a:pPr marL="285750" indent="-285750">
                        <a:buFont typeface="Arial"/>
                        <a:buChar char="•"/>
                      </a:pPr>
                      <a:r>
                        <a:rPr lang="en-US" sz="1600" baseline="0" dirty="0" smtClean="0"/>
                        <a:t>Maintenance releases every quarter</a:t>
                      </a:r>
                    </a:p>
                    <a:p>
                      <a:pPr marL="285750" indent="-285750">
                        <a:buFont typeface="Arial"/>
                        <a:buChar char="•"/>
                      </a:pPr>
                      <a:r>
                        <a:rPr lang="en-US" sz="1600" baseline="0" dirty="0" smtClean="0"/>
                        <a:t>Introduce Feature release type for fast feedback</a:t>
                      </a:r>
                    </a:p>
                  </a:txBody>
                  <a:tcPr marL="82583" marR="82583"/>
                </a:tc>
              </a:tr>
              <a:tr h="924395">
                <a:tc>
                  <a:txBody>
                    <a:bodyPr/>
                    <a:lstStyle/>
                    <a:p>
                      <a:r>
                        <a:rPr lang="en-US" sz="1600" dirty="0" smtClean="0"/>
                        <a:t>Plug-in</a:t>
                      </a:r>
                      <a:r>
                        <a:rPr lang="en-US" sz="1600" baseline="0" dirty="0" smtClean="0"/>
                        <a:t> strategy</a:t>
                      </a:r>
                      <a:endParaRPr lang="en-US" sz="1600" dirty="0"/>
                    </a:p>
                  </a:txBody>
                  <a:tcPr marL="82583" marR="82583"/>
                </a:tc>
                <a:tc>
                  <a:txBody>
                    <a:bodyPr/>
                    <a:lstStyle/>
                    <a:p>
                      <a:pPr marL="285750" indent="-285750">
                        <a:buFont typeface="Arial"/>
                        <a:buChar char="•"/>
                      </a:pPr>
                      <a:r>
                        <a:rPr lang="en-US" sz="1600" dirty="0" smtClean="0"/>
                        <a:t>New plug-in development team</a:t>
                      </a:r>
                      <a:r>
                        <a:rPr lang="en-US" sz="1600" baseline="0" dirty="0" smtClean="0"/>
                        <a:t> in place</a:t>
                      </a:r>
                    </a:p>
                    <a:p>
                      <a:pPr marL="285750" indent="-285750">
                        <a:buFont typeface="Arial"/>
                        <a:buChar char="•"/>
                      </a:pPr>
                      <a:r>
                        <a:rPr lang="en-US" sz="1600" baseline="0" dirty="0" smtClean="0"/>
                        <a:t>First priority is fix existing plug-ins</a:t>
                      </a:r>
                    </a:p>
                    <a:p>
                      <a:pPr marL="285750" indent="-285750">
                        <a:buFont typeface="Arial"/>
                        <a:buChar char="•"/>
                      </a:pPr>
                      <a:r>
                        <a:rPr lang="en-US" sz="1600" baseline="0" dirty="0" smtClean="0"/>
                        <a:t>Community development for Tier 2 plug-ins</a:t>
                      </a:r>
                      <a:endParaRPr lang="en-US" sz="1600" dirty="0"/>
                    </a:p>
                  </a:txBody>
                  <a:tcPr marL="82583" marR="82583"/>
                </a:tc>
              </a:tr>
            </a:tbl>
          </a:graphicData>
        </a:graphic>
      </p:graphicFrame>
    </p:spTree>
    <p:extLst>
      <p:ext uri="{BB962C8B-B14F-4D97-AF65-F5344CB8AC3E}">
        <p14:creationId xmlns:p14="http://schemas.microsoft.com/office/powerpoint/2010/main" val="26826903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60509"/>
            <a:ext cx="8134350" cy="459581"/>
          </a:xfrm>
        </p:spPr>
        <p:txBody>
          <a:bodyPr/>
          <a:lstStyle/>
          <a:p>
            <a:r>
              <a:rPr lang="en-US" dirty="0" err="1"/>
              <a:t>ElectricCommander</a:t>
            </a:r>
            <a:r>
              <a:rPr lang="en-US" dirty="0"/>
              <a:t> Product Strategy</a:t>
            </a:r>
          </a:p>
        </p:txBody>
      </p:sp>
      <p:sp>
        <p:nvSpPr>
          <p:cNvPr id="5" name="Text Placeholder 2"/>
          <p:cNvSpPr>
            <a:spLocks noGrp="1"/>
          </p:cNvSpPr>
          <p:nvPr>
            <p:ph type="body" sz="quarter" idx="13"/>
          </p:nvPr>
        </p:nvSpPr>
        <p:spPr>
          <a:xfrm>
            <a:off x="2133600" y="1259681"/>
            <a:ext cx="6003925" cy="3293269"/>
          </a:xfrm>
        </p:spPr>
        <p:txBody>
          <a:bodyPr/>
          <a:lstStyle/>
          <a:p>
            <a:pPr>
              <a:lnSpc>
                <a:spcPct val="130000"/>
              </a:lnSpc>
            </a:pPr>
            <a:r>
              <a:rPr lang="en-US" sz="2000" dirty="0"/>
              <a:t>End-to-end continuous delivery</a:t>
            </a:r>
          </a:p>
          <a:p>
            <a:pPr>
              <a:lnSpc>
                <a:spcPct val="130000"/>
              </a:lnSpc>
            </a:pPr>
            <a:endParaRPr lang="en-US" sz="2000" dirty="0"/>
          </a:p>
          <a:p>
            <a:pPr>
              <a:lnSpc>
                <a:spcPct val="130000"/>
              </a:lnSpc>
            </a:pPr>
            <a:r>
              <a:rPr lang="en-US" sz="2000" dirty="0"/>
              <a:t>Reduce time to value – Apps, Apps, Apps</a:t>
            </a:r>
          </a:p>
          <a:p>
            <a:pPr>
              <a:lnSpc>
                <a:spcPct val="130000"/>
              </a:lnSpc>
            </a:pPr>
            <a:endParaRPr lang="en-US" sz="2000" dirty="0"/>
          </a:p>
          <a:p>
            <a:pPr>
              <a:lnSpc>
                <a:spcPct val="130000"/>
              </a:lnSpc>
            </a:pPr>
            <a:r>
              <a:rPr lang="en-US" sz="2000" dirty="0"/>
              <a:t>Community ecosystem for plugins</a:t>
            </a:r>
          </a:p>
        </p:txBody>
      </p:sp>
      <p:sp>
        <p:nvSpPr>
          <p:cNvPr id="6" name="Oval 5"/>
          <p:cNvSpPr/>
          <p:nvPr/>
        </p:nvSpPr>
        <p:spPr>
          <a:xfrm>
            <a:off x="1219200" y="1183481"/>
            <a:ext cx="762000" cy="76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1</a:t>
            </a:r>
          </a:p>
        </p:txBody>
      </p:sp>
      <p:sp>
        <p:nvSpPr>
          <p:cNvPr id="7" name="Oval 6"/>
          <p:cNvSpPr/>
          <p:nvPr/>
        </p:nvSpPr>
        <p:spPr>
          <a:xfrm>
            <a:off x="1219200" y="2052637"/>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a:solidFill>
                  <a:srgbClr val="FFFFFF"/>
                </a:solidFill>
                <a:latin typeface="Calibri"/>
                <a:cs typeface="Calibri"/>
              </a:rPr>
              <a:t>2</a:t>
            </a:r>
            <a:endParaRPr lang="en-US" sz="3600" b="1" dirty="0" smtClean="0">
              <a:solidFill>
                <a:srgbClr val="FFFFFF"/>
              </a:solidFill>
              <a:latin typeface="Calibri"/>
              <a:cs typeface="Calibri"/>
            </a:endParaRPr>
          </a:p>
        </p:txBody>
      </p:sp>
      <p:sp>
        <p:nvSpPr>
          <p:cNvPr id="8" name="Oval 7"/>
          <p:cNvSpPr/>
          <p:nvPr/>
        </p:nvSpPr>
        <p:spPr>
          <a:xfrm>
            <a:off x="1219200" y="2921793"/>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3</a:t>
            </a:r>
          </a:p>
        </p:txBody>
      </p:sp>
    </p:spTree>
    <p:extLst>
      <p:ext uri="{BB962C8B-B14F-4D97-AF65-F5344CB8AC3E}">
        <p14:creationId xmlns:p14="http://schemas.microsoft.com/office/powerpoint/2010/main" val="2170935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29718" y="1981853"/>
            <a:ext cx="1206261" cy="598412"/>
          </a:xfrm>
          <a:prstGeom prst="rect">
            <a:avLst/>
          </a:prstGeom>
          <a:solidFill>
            <a:schemeClr val="accent1">
              <a:lumMod val="60000"/>
              <a:lumOff val="40000"/>
            </a:schemeClr>
          </a:solidFill>
          <a:ln>
            <a:solidFill>
              <a:schemeClr val="tx1">
                <a:lumMod val="90000"/>
                <a:lumOff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1400" dirty="0" smtClean="0">
                <a:solidFill>
                  <a:schemeClr val="tx1">
                    <a:lumMod val="90000"/>
                    <a:lumOff val="10000"/>
                  </a:schemeClr>
                </a:solidFill>
              </a:rPr>
              <a:t>Core Plugins</a:t>
            </a:r>
          </a:p>
        </p:txBody>
      </p:sp>
      <p:sp>
        <p:nvSpPr>
          <p:cNvPr id="20" name="Rectangle 19"/>
          <p:cNvSpPr/>
          <p:nvPr/>
        </p:nvSpPr>
        <p:spPr>
          <a:xfrm>
            <a:off x="4729718" y="2580265"/>
            <a:ext cx="1206262" cy="598415"/>
          </a:xfrm>
          <a:prstGeom prst="rect">
            <a:avLst/>
          </a:prstGeom>
          <a:solidFill>
            <a:schemeClr val="accent1">
              <a:lumMod val="60000"/>
              <a:lumOff val="40000"/>
            </a:schemeClr>
          </a:solidFill>
          <a:ln>
            <a:solidFill>
              <a:schemeClr val="tx1">
                <a:lumMod val="90000"/>
                <a:lumOff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1400" dirty="0" smtClean="0">
                <a:solidFill>
                  <a:schemeClr val="tx1">
                    <a:lumMod val="90000"/>
                    <a:lumOff val="10000"/>
                  </a:schemeClr>
                </a:solidFill>
              </a:rPr>
              <a:t>Tier 1 Plugins</a:t>
            </a:r>
          </a:p>
        </p:txBody>
      </p:sp>
      <p:sp>
        <p:nvSpPr>
          <p:cNvPr id="8" name="Title 7"/>
          <p:cNvSpPr>
            <a:spLocks noGrp="1"/>
          </p:cNvSpPr>
          <p:nvPr>
            <p:ph type="title"/>
          </p:nvPr>
        </p:nvSpPr>
        <p:spPr/>
        <p:txBody>
          <a:bodyPr/>
          <a:lstStyle/>
          <a:p>
            <a:r>
              <a:rPr lang="en-US" dirty="0" smtClean="0"/>
              <a:t>Plugin Support Model</a:t>
            </a:r>
            <a:endParaRPr lang="en-US" dirty="0"/>
          </a:p>
        </p:txBody>
      </p:sp>
      <p:sp>
        <p:nvSpPr>
          <p:cNvPr id="2" name="TextBox 1"/>
          <p:cNvSpPr txBox="1"/>
          <p:nvPr/>
        </p:nvSpPr>
        <p:spPr>
          <a:xfrm>
            <a:off x="976880" y="1066559"/>
            <a:ext cx="1461520" cy="374517"/>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u="sng" dirty="0" smtClean="0"/>
              <a:t>Current  Model</a:t>
            </a:r>
          </a:p>
        </p:txBody>
      </p:sp>
      <p:sp>
        <p:nvSpPr>
          <p:cNvPr id="10" name="TextBox 9"/>
          <p:cNvSpPr txBox="1"/>
          <p:nvPr/>
        </p:nvSpPr>
        <p:spPr>
          <a:xfrm>
            <a:off x="6081067" y="1066558"/>
            <a:ext cx="1123412" cy="374517"/>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u="sng" dirty="0" smtClean="0"/>
              <a:t>New Model</a:t>
            </a:r>
          </a:p>
        </p:txBody>
      </p:sp>
      <p:sp>
        <p:nvSpPr>
          <p:cNvPr id="3" name="Rectangle 2"/>
          <p:cNvSpPr/>
          <p:nvPr/>
        </p:nvSpPr>
        <p:spPr>
          <a:xfrm>
            <a:off x="976880" y="1981852"/>
            <a:ext cx="1217680" cy="1196827"/>
          </a:xfrm>
          <a:prstGeom prst="rect">
            <a:avLst/>
          </a:prstGeom>
          <a:solidFill>
            <a:schemeClr val="accent1">
              <a:lumMod val="60000"/>
              <a:lumOff val="40000"/>
            </a:schemeClr>
          </a:solidFill>
          <a:ln>
            <a:solidFill>
              <a:schemeClr val="tx1">
                <a:lumMod val="90000"/>
                <a:lumOff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1400" dirty="0" smtClean="0">
                <a:solidFill>
                  <a:schemeClr val="tx1">
                    <a:lumMod val="90000"/>
                    <a:lumOff val="10000"/>
                  </a:schemeClr>
                </a:solidFill>
              </a:rPr>
              <a:t>All Plugins</a:t>
            </a:r>
          </a:p>
        </p:txBody>
      </p:sp>
      <p:sp>
        <p:nvSpPr>
          <p:cNvPr id="21" name="Rectangle 20"/>
          <p:cNvSpPr/>
          <p:nvPr/>
        </p:nvSpPr>
        <p:spPr>
          <a:xfrm>
            <a:off x="6880860" y="2103088"/>
            <a:ext cx="1574868" cy="875229"/>
          </a:xfrm>
          <a:prstGeom prst="rect">
            <a:avLst/>
          </a:prstGeom>
          <a:solidFill>
            <a:schemeClr val="accent1">
              <a:lumMod val="60000"/>
              <a:lumOff val="40000"/>
            </a:schemeClr>
          </a:solidFill>
          <a:ln>
            <a:solidFill>
              <a:schemeClr val="tx1">
                <a:lumMod val="90000"/>
                <a:lumOff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1400" dirty="0" smtClean="0">
                <a:solidFill>
                  <a:schemeClr val="tx1">
                    <a:lumMod val="90000"/>
                    <a:lumOff val="10000"/>
                  </a:schemeClr>
                </a:solidFill>
              </a:rPr>
              <a:t>Open Source Plugins</a:t>
            </a:r>
          </a:p>
        </p:txBody>
      </p:sp>
      <p:sp>
        <p:nvSpPr>
          <p:cNvPr id="6" name="Right Arrow 5"/>
          <p:cNvSpPr/>
          <p:nvPr/>
        </p:nvSpPr>
        <p:spPr>
          <a:xfrm>
            <a:off x="3158570" y="2230501"/>
            <a:ext cx="797785" cy="797882"/>
          </a:xfrm>
          <a:prstGeom prst="rightArrow">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15" name="Rectangle 14"/>
          <p:cNvSpPr/>
          <p:nvPr/>
        </p:nvSpPr>
        <p:spPr>
          <a:xfrm>
            <a:off x="4729718" y="1981852"/>
            <a:ext cx="1206262" cy="1196827"/>
          </a:xfrm>
          <a:prstGeom prst="rect">
            <a:avLst/>
          </a:prstGeom>
          <a:solidFill>
            <a:schemeClr val="accent1">
              <a:lumMod val="60000"/>
              <a:lumOff val="40000"/>
            </a:schemeClr>
          </a:solidFill>
          <a:ln>
            <a:solidFill>
              <a:schemeClr val="tx1">
                <a:lumMod val="90000"/>
                <a:lumOff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1400" dirty="0" smtClean="0">
                <a:solidFill>
                  <a:schemeClr val="tx1">
                    <a:lumMod val="90000"/>
                    <a:lumOff val="10000"/>
                  </a:schemeClr>
                </a:solidFill>
              </a:rPr>
              <a:t>All Plugins</a:t>
            </a:r>
          </a:p>
        </p:txBody>
      </p:sp>
      <p:sp>
        <p:nvSpPr>
          <p:cNvPr id="5" name="TextBox 4"/>
          <p:cNvSpPr txBox="1"/>
          <p:nvPr/>
        </p:nvSpPr>
        <p:spPr>
          <a:xfrm>
            <a:off x="4617720" y="3307080"/>
            <a:ext cx="1402080" cy="342900"/>
          </a:xfrm>
          <a:prstGeom prst="rect">
            <a:avLst/>
          </a:prstGeom>
          <a:noFill/>
        </p:spPr>
        <p:txBody>
          <a:bodyPr wrap="square" lIns="0" tIns="0" rIns="0" bIns="0" rtlCol="0">
            <a:noAutofit/>
          </a:bodyPr>
          <a:lstStyle/>
          <a:p>
            <a:pPr algn="ctr">
              <a:spcBef>
                <a:spcPts val="200"/>
              </a:spcBef>
              <a:spcAft>
                <a:spcPts val="200"/>
              </a:spcAft>
              <a:buClr>
                <a:schemeClr val="accent1"/>
              </a:buClr>
              <a:buSzPct val="70000"/>
            </a:pPr>
            <a:r>
              <a:rPr lang="en-US" sz="1600" dirty="0">
                <a:solidFill>
                  <a:srgbClr val="292929"/>
                </a:solidFill>
              </a:rPr>
              <a:t>EC Owns &amp; </a:t>
            </a:r>
            <a:r>
              <a:rPr lang="en-US" sz="1600" dirty="0" smtClean="0">
                <a:solidFill>
                  <a:srgbClr val="292929"/>
                </a:solidFill>
              </a:rPr>
              <a:t>Supports</a:t>
            </a:r>
            <a:endParaRPr lang="en-US" sz="1600" dirty="0" smtClean="0"/>
          </a:p>
        </p:txBody>
      </p:sp>
      <p:sp>
        <p:nvSpPr>
          <p:cNvPr id="16" name="TextBox 15"/>
          <p:cNvSpPr txBox="1"/>
          <p:nvPr/>
        </p:nvSpPr>
        <p:spPr>
          <a:xfrm>
            <a:off x="845820" y="3261360"/>
            <a:ext cx="1402080" cy="342900"/>
          </a:xfrm>
          <a:prstGeom prst="rect">
            <a:avLst/>
          </a:prstGeom>
          <a:noFill/>
        </p:spPr>
        <p:txBody>
          <a:bodyPr wrap="square" lIns="0" tIns="0" rIns="0" bIns="0" rtlCol="0">
            <a:noAutofit/>
          </a:bodyPr>
          <a:lstStyle/>
          <a:p>
            <a:pPr algn="ctr">
              <a:spcBef>
                <a:spcPts val="200"/>
              </a:spcBef>
              <a:spcAft>
                <a:spcPts val="200"/>
              </a:spcAft>
              <a:buClr>
                <a:schemeClr val="accent1"/>
              </a:buClr>
              <a:buSzPct val="70000"/>
            </a:pPr>
            <a:r>
              <a:rPr lang="en-US" sz="1600" dirty="0">
                <a:solidFill>
                  <a:srgbClr val="292929"/>
                </a:solidFill>
              </a:rPr>
              <a:t>EC Owns &amp; </a:t>
            </a:r>
            <a:r>
              <a:rPr lang="en-US" sz="1600" dirty="0" smtClean="0">
                <a:solidFill>
                  <a:srgbClr val="292929"/>
                </a:solidFill>
              </a:rPr>
              <a:t>Supports</a:t>
            </a:r>
            <a:endParaRPr lang="en-US" sz="1600" dirty="0" smtClean="0"/>
          </a:p>
        </p:txBody>
      </p:sp>
      <p:sp>
        <p:nvSpPr>
          <p:cNvPr id="17" name="TextBox 16"/>
          <p:cNvSpPr txBox="1"/>
          <p:nvPr/>
        </p:nvSpPr>
        <p:spPr>
          <a:xfrm>
            <a:off x="7015548" y="3276600"/>
            <a:ext cx="1402080" cy="342900"/>
          </a:xfrm>
          <a:prstGeom prst="rect">
            <a:avLst/>
          </a:prstGeom>
          <a:noFill/>
        </p:spPr>
        <p:txBody>
          <a:bodyPr wrap="square" lIns="0" tIns="0" rIns="0" bIns="0" rtlCol="0">
            <a:noAutofit/>
          </a:bodyPr>
          <a:lstStyle/>
          <a:p>
            <a:pPr algn="ctr">
              <a:spcBef>
                <a:spcPts val="300"/>
              </a:spcBef>
              <a:spcAft>
                <a:spcPts val="300"/>
              </a:spcAft>
            </a:pPr>
            <a:r>
              <a:rPr lang="en-US" sz="1600" dirty="0">
                <a:solidFill>
                  <a:srgbClr val="292929"/>
                </a:solidFill>
              </a:rPr>
              <a:t>Community Owns &amp; Supports</a:t>
            </a:r>
          </a:p>
        </p:txBody>
      </p:sp>
      <p:pic>
        <p:nvPicPr>
          <p:cNvPr id="1026" name="Picture 2" descr="https://cdn1.iconfinder.com/data/icons/softwaredemo/PNG/256x256/Plus__Or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212" y="2292226"/>
            <a:ext cx="458934" cy="45893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197212" y="1455420"/>
            <a:ext cx="2687708" cy="2819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7" name="Rectangle 6"/>
          <p:cNvSpPr/>
          <p:nvPr/>
        </p:nvSpPr>
        <p:spPr>
          <a:xfrm>
            <a:off x="4152900" y="1524000"/>
            <a:ext cx="1928167" cy="2819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Tree>
    <p:extLst>
      <p:ext uri="{BB962C8B-B14F-4D97-AF65-F5344CB8AC3E}">
        <p14:creationId xmlns:p14="http://schemas.microsoft.com/office/powerpoint/2010/main" val="386452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8"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us</a:t>
            </a:r>
            <a:endParaRPr lang="en-US" noProof="0" dirty="0"/>
          </a:p>
        </p:txBody>
      </p:sp>
      <p:sp>
        <p:nvSpPr>
          <p:cNvPr id="4" name="Text Placeholder 3"/>
          <p:cNvSpPr>
            <a:spLocks noGrp="1"/>
          </p:cNvSpPr>
          <p:nvPr>
            <p:ph type="body" sz="quarter" idx="13"/>
          </p:nvPr>
        </p:nvSpPr>
        <p:spPr/>
        <p:txBody>
          <a:bodyPr/>
          <a:lstStyle/>
          <a:p>
            <a:endParaRPr lang="en-US"/>
          </a:p>
        </p:txBody>
      </p:sp>
      <p:pic>
        <p:nvPicPr>
          <p:cNvPr id="5" name="Picture 4" descr="Screen Shot 2014-05-15 at 12.03.00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5464"/>
            <a:ext cx="9144000" cy="3773418"/>
          </a:xfrm>
          <a:prstGeom prst="rect">
            <a:avLst/>
          </a:prstGeom>
        </p:spPr>
      </p:pic>
      <p:pic>
        <p:nvPicPr>
          <p:cNvPr id="6" name="Picture 5" descr="Keynotes include devops email staff and boar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8400" y="3036306"/>
            <a:ext cx="2895600" cy="1503944"/>
          </a:xfrm>
          <a:prstGeom prst="rect">
            <a:avLst/>
          </a:prstGeom>
        </p:spPr>
      </p:pic>
    </p:spTree>
    <p:extLst>
      <p:ext uri="{BB962C8B-B14F-4D97-AF65-F5344CB8AC3E}">
        <p14:creationId xmlns:p14="http://schemas.microsoft.com/office/powerpoint/2010/main" val="4074619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762000" y="854659"/>
            <a:ext cx="7592897" cy="4079291"/>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vert="horz" rtlCol="0" anchor="t"/>
          <a:lstStyle/>
          <a:p>
            <a:pPr algn="ctr" defTabSz="914400"/>
            <a:r>
              <a:rPr lang="en-US" sz="2000" b="1" kern="0" dirty="0" smtClean="0">
                <a:solidFill>
                  <a:srgbClr val="003A63"/>
                </a:solidFill>
                <a:latin typeface="Trebuchet MS"/>
                <a:cs typeface="Trebuchet MS"/>
              </a:rPr>
              <a:t>ElectricFlow</a:t>
            </a:r>
            <a:endParaRPr lang="en-US" sz="2000" b="1" kern="0" dirty="0">
              <a:solidFill>
                <a:srgbClr val="003A63"/>
              </a:solidFill>
              <a:latin typeface="Trebuchet MS"/>
              <a:cs typeface="Trebuchet MS"/>
            </a:endParaRPr>
          </a:p>
        </p:txBody>
      </p:sp>
      <p:sp>
        <p:nvSpPr>
          <p:cNvPr id="55" name="Rectangle 54"/>
          <p:cNvSpPr/>
          <p:nvPr/>
        </p:nvSpPr>
        <p:spPr>
          <a:xfrm rot="16200000">
            <a:off x="3491302" y="3364"/>
            <a:ext cx="2122311" cy="7297181"/>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t"/>
          <a:lstStyle/>
          <a:p>
            <a:pPr algn="ctr" defTabSz="914400"/>
            <a:r>
              <a:rPr lang="en-US" sz="1200" kern="0" dirty="0" smtClean="0">
                <a:solidFill>
                  <a:srgbClr val="003A63"/>
                </a:solidFill>
                <a:latin typeface="Trebuchet MS"/>
                <a:cs typeface="Trebuchet MS"/>
              </a:rPr>
              <a:t>Automation Platform</a:t>
            </a:r>
            <a:endParaRPr lang="en-US" sz="1200" kern="0" dirty="0">
              <a:solidFill>
                <a:srgbClr val="003A63"/>
              </a:solidFill>
              <a:latin typeface="Trebuchet MS"/>
              <a:cs typeface="Trebuchet MS"/>
            </a:endParaRPr>
          </a:p>
          <a:p>
            <a:pPr algn="ctr" defTabSz="914400"/>
            <a:r>
              <a:rPr lang="en-US" sz="1050" kern="0" dirty="0">
                <a:solidFill>
                  <a:srgbClr val="003A63"/>
                </a:solidFill>
                <a:latin typeface="Trebuchet MS"/>
                <a:cs typeface="Trebuchet MS"/>
              </a:rPr>
              <a:t>(commander)</a:t>
            </a:r>
          </a:p>
        </p:txBody>
      </p:sp>
      <p:sp>
        <p:nvSpPr>
          <p:cNvPr id="2" name="Title 1"/>
          <p:cNvSpPr>
            <a:spLocks noGrp="1"/>
          </p:cNvSpPr>
          <p:nvPr>
            <p:ph type="title"/>
          </p:nvPr>
        </p:nvSpPr>
        <p:spPr/>
        <p:txBody>
          <a:bodyPr/>
          <a:lstStyle/>
          <a:p>
            <a:r>
              <a:rPr lang="en-US" dirty="0" err="1" smtClean="0"/>
              <a:t>ElectricFlow</a:t>
            </a:r>
            <a:r>
              <a:rPr lang="en-US" dirty="0" smtClean="0"/>
              <a:t> - Platform + Apps</a:t>
            </a:r>
            <a:endParaRPr lang="en-US" dirty="0"/>
          </a:p>
        </p:txBody>
      </p:sp>
      <p:sp>
        <p:nvSpPr>
          <p:cNvPr id="53" name="Rectangle 52"/>
          <p:cNvSpPr/>
          <p:nvPr/>
        </p:nvSpPr>
        <p:spPr>
          <a:xfrm rot="16200000">
            <a:off x="3953810" y="-1747879"/>
            <a:ext cx="1197297" cy="7297182"/>
          </a:xfrm>
          <a:prstGeom prst="rect">
            <a:avLst/>
          </a:prstGeom>
          <a:solidFill>
            <a:srgbClr val="FFFFFF"/>
          </a:solidFill>
          <a:ln w="9525" cap="flat" cmpd="sng" algn="ctr">
            <a:solidFill>
              <a:srgbClr val="0065A4"/>
            </a:solidFill>
            <a:prstDash val="solid"/>
          </a:ln>
          <a:effectLst>
            <a:outerShdw blurRad="40000" dist="20000" dir="5400000" rotWithShape="0">
              <a:srgbClr val="000000">
                <a:alpha val="38000"/>
              </a:srgbClr>
            </a:outerShdw>
          </a:effectLst>
        </p:spPr>
        <p:txBody>
          <a:bodyPr rtlCol="0" anchor="t"/>
          <a:lstStyle/>
          <a:p>
            <a:pPr algn="ctr" defTabSz="914400">
              <a:defRPr/>
            </a:pPr>
            <a:r>
              <a:rPr lang="en-US" sz="1200" kern="0" dirty="0" smtClean="0">
                <a:solidFill>
                  <a:srgbClr val="003A63"/>
                </a:solidFill>
                <a:latin typeface="Trebuchet MS"/>
                <a:cs typeface="Trebuchet MS"/>
              </a:rPr>
              <a:t>Apps</a:t>
            </a:r>
          </a:p>
        </p:txBody>
      </p:sp>
      <p:sp>
        <p:nvSpPr>
          <p:cNvPr id="9" name="Rectangle 8"/>
          <p:cNvSpPr/>
          <p:nvPr/>
        </p:nvSpPr>
        <p:spPr>
          <a:xfrm>
            <a:off x="1500511" y="1350038"/>
            <a:ext cx="6613073" cy="452956"/>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defRPr/>
            </a:pPr>
            <a:r>
              <a:rPr lang="en-US" sz="1200" kern="0" dirty="0" smtClean="0">
                <a:solidFill>
                  <a:srgbClr val="003A63"/>
                </a:solidFill>
                <a:latin typeface="Trebuchet MS"/>
                <a:cs typeface="Trebuchet MS"/>
              </a:rPr>
              <a:t>Pipeline &amp; Release Management</a:t>
            </a:r>
            <a:endParaRPr lang="en-US" sz="1200" kern="0" dirty="0">
              <a:solidFill>
                <a:srgbClr val="003A63"/>
              </a:solidFill>
              <a:latin typeface="Trebuchet MS"/>
              <a:cs typeface="Trebuchet MS"/>
            </a:endParaRPr>
          </a:p>
        </p:txBody>
      </p:sp>
      <p:sp>
        <p:nvSpPr>
          <p:cNvPr id="59" name="Rectangle 58"/>
          <p:cNvSpPr/>
          <p:nvPr/>
        </p:nvSpPr>
        <p:spPr>
          <a:xfrm>
            <a:off x="3708652" y="1869451"/>
            <a:ext cx="2194561" cy="528865"/>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r>
              <a:rPr lang="en-US" sz="1200" kern="0" dirty="0" smtClean="0">
                <a:solidFill>
                  <a:srgbClr val="003A63"/>
                </a:solidFill>
                <a:latin typeface="Trebuchet MS"/>
                <a:cs typeface="Trebuchet MS"/>
              </a:rPr>
              <a:t>Test</a:t>
            </a:r>
            <a:endParaRPr lang="en-US" sz="1200" kern="0" dirty="0">
              <a:solidFill>
                <a:srgbClr val="003A63"/>
              </a:solidFill>
              <a:latin typeface="Trebuchet MS"/>
              <a:cs typeface="Trebuchet MS"/>
            </a:endParaRPr>
          </a:p>
        </p:txBody>
      </p:sp>
      <p:sp>
        <p:nvSpPr>
          <p:cNvPr id="262" name="Rectangle 261"/>
          <p:cNvSpPr/>
          <p:nvPr/>
        </p:nvSpPr>
        <p:spPr>
          <a:xfrm>
            <a:off x="1509211" y="1869451"/>
            <a:ext cx="2194561" cy="528865"/>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r>
              <a:rPr lang="en-US" sz="1200" kern="0" dirty="0">
                <a:solidFill>
                  <a:srgbClr val="003A63"/>
                </a:solidFill>
                <a:latin typeface="Trebuchet MS"/>
                <a:cs typeface="Trebuchet MS"/>
              </a:rPr>
              <a:t>Build</a:t>
            </a:r>
          </a:p>
        </p:txBody>
      </p:sp>
      <p:grpSp>
        <p:nvGrpSpPr>
          <p:cNvPr id="3" name="Group 2"/>
          <p:cNvGrpSpPr/>
          <p:nvPr/>
        </p:nvGrpSpPr>
        <p:grpSpPr>
          <a:xfrm>
            <a:off x="1500671" y="2674160"/>
            <a:ext cx="6617115" cy="1953222"/>
            <a:chOff x="1500671" y="2248291"/>
            <a:chExt cx="6617115" cy="2379092"/>
          </a:xfrm>
        </p:grpSpPr>
        <p:grpSp>
          <p:nvGrpSpPr>
            <p:cNvPr id="312" name="Group 311"/>
            <p:cNvGrpSpPr/>
            <p:nvPr/>
          </p:nvGrpSpPr>
          <p:grpSpPr>
            <a:xfrm>
              <a:off x="1509212" y="2248291"/>
              <a:ext cx="6608574" cy="2371892"/>
              <a:chOff x="1764914" y="2060382"/>
              <a:chExt cx="6608574" cy="2371892"/>
            </a:xfrm>
          </p:grpSpPr>
          <p:sp>
            <p:nvSpPr>
              <p:cNvPr id="7" name="Rectangle 6"/>
              <p:cNvSpPr/>
              <p:nvPr/>
            </p:nvSpPr>
            <p:spPr>
              <a:xfrm>
                <a:off x="1764914" y="2060382"/>
                <a:ext cx="6580791" cy="2371892"/>
              </a:xfrm>
              <a:prstGeom prst="rect">
                <a:avLst/>
              </a:prstGeom>
              <a:solidFill>
                <a:schemeClr val="bg1">
                  <a:lumMod val="65000"/>
                  <a:alpha val="4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en-US" sz="2000">
                  <a:solidFill>
                    <a:srgbClr val="FFFFFF"/>
                  </a:solidFill>
                  <a:latin typeface="Trebuchet MS"/>
                  <a:cs typeface="Trebuchet MS"/>
                </a:endParaRPr>
              </a:p>
            </p:txBody>
          </p:sp>
          <p:sp>
            <p:nvSpPr>
              <p:cNvPr id="39" name="Text Box 163"/>
              <p:cNvSpPr txBox="1">
                <a:spLocks noChangeArrowheads="1"/>
              </p:cNvSpPr>
              <p:nvPr/>
            </p:nvSpPr>
            <p:spPr bwMode="auto">
              <a:xfrm>
                <a:off x="3213921"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Applications</a:t>
                </a:r>
              </a:p>
            </p:txBody>
          </p:sp>
          <p:sp>
            <p:nvSpPr>
              <p:cNvPr id="42" name="Text Box 163"/>
              <p:cNvSpPr txBox="1">
                <a:spLocks noChangeArrowheads="1"/>
              </p:cNvSpPr>
              <p:nvPr/>
            </p:nvSpPr>
            <p:spPr bwMode="auto">
              <a:xfrm>
                <a:off x="1835452"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Builds/Tests</a:t>
                </a:r>
              </a:p>
            </p:txBody>
          </p:sp>
          <p:sp>
            <p:nvSpPr>
              <p:cNvPr id="45" name="Text Box 163"/>
              <p:cNvSpPr txBox="1">
                <a:spLocks noChangeArrowheads="1"/>
              </p:cNvSpPr>
              <p:nvPr/>
            </p:nvSpPr>
            <p:spPr bwMode="auto">
              <a:xfrm>
                <a:off x="4574912"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Components</a:t>
                </a:r>
              </a:p>
            </p:txBody>
          </p:sp>
          <p:sp>
            <p:nvSpPr>
              <p:cNvPr id="48" name="Text Box 163"/>
              <p:cNvSpPr txBox="1">
                <a:spLocks noChangeArrowheads="1"/>
              </p:cNvSpPr>
              <p:nvPr/>
            </p:nvSpPr>
            <p:spPr bwMode="auto">
              <a:xfrm>
                <a:off x="7215343" y="2623739"/>
                <a:ext cx="1158145"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Pipelines/Releases</a:t>
                </a:r>
              </a:p>
            </p:txBody>
          </p:sp>
          <p:sp>
            <p:nvSpPr>
              <p:cNvPr id="51" name="Text Box 163"/>
              <p:cNvSpPr txBox="1">
                <a:spLocks noChangeArrowheads="1"/>
              </p:cNvSpPr>
              <p:nvPr/>
            </p:nvSpPr>
            <p:spPr bwMode="auto">
              <a:xfrm>
                <a:off x="5968069"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Environments</a:t>
                </a:r>
              </a:p>
            </p:txBody>
          </p:sp>
          <p:grpSp>
            <p:nvGrpSpPr>
              <p:cNvPr id="211" name="Selection"/>
              <p:cNvGrpSpPr>
                <a:grpSpLocks noChangeAspect="1"/>
              </p:cNvGrpSpPr>
              <p:nvPr/>
            </p:nvGrpSpPr>
            <p:grpSpPr>
              <a:xfrm>
                <a:off x="2183922" y="2372614"/>
                <a:ext cx="251893" cy="251893"/>
                <a:chOff x="1160461" y="5902325"/>
                <a:chExt cx="377825" cy="377825"/>
              </a:xfrm>
              <a:solidFill>
                <a:srgbClr val="111111"/>
              </a:solidFill>
            </p:grpSpPr>
            <p:sp>
              <p:nvSpPr>
                <p:cNvPr id="212"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13"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14" name="Selection"/>
              <p:cNvGrpSpPr>
                <a:grpSpLocks noChangeAspect="1"/>
              </p:cNvGrpSpPr>
              <p:nvPr/>
            </p:nvGrpSpPr>
            <p:grpSpPr>
              <a:xfrm>
                <a:off x="3548876" y="2372614"/>
                <a:ext cx="251893" cy="251893"/>
                <a:chOff x="1160461" y="5902325"/>
                <a:chExt cx="377825" cy="377825"/>
              </a:xfrm>
              <a:solidFill>
                <a:srgbClr val="111111"/>
              </a:solidFill>
            </p:grpSpPr>
            <p:sp>
              <p:nvSpPr>
                <p:cNvPr id="215"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16"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17" name="Selection"/>
              <p:cNvGrpSpPr>
                <a:grpSpLocks noChangeAspect="1"/>
              </p:cNvGrpSpPr>
              <p:nvPr/>
            </p:nvGrpSpPr>
            <p:grpSpPr>
              <a:xfrm>
                <a:off x="4913829" y="2372614"/>
                <a:ext cx="251893" cy="251893"/>
                <a:chOff x="1160461" y="5902325"/>
                <a:chExt cx="377825" cy="377825"/>
              </a:xfrm>
              <a:solidFill>
                <a:srgbClr val="111111"/>
              </a:solidFill>
            </p:grpSpPr>
            <p:sp>
              <p:nvSpPr>
                <p:cNvPr id="218"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19"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20" name="Selection"/>
              <p:cNvGrpSpPr>
                <a:grpSpLocks noChangeAspect="1"/>
              </p:cNvGrpSpPr>
              <p:nvPr/>
            </p:nvGrpSpPr>
            <p:grpSpPr>
              <a:xfrm>
                <a:off x="6278782" y="2372614"/>
                <a:ext cx="251893" cy="251893"/>
                <a:chOff x="1160461" y="5902325"/>
                <a:chExt cx="377825" cy="377825"/>
              </a:xfrm>
              <a:solidFill>
                <a:srgbClr val="111111"/>
              </a:solidFill>
            </p:grpSpPr>
            <p:sp>
              <p:nvSpPr>
                <p:cNvPr id="221"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22"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23" name="Selection"/>
              <p:cNvGrpSpPr>
                <a:grpSpLocks noChangeAspect="1"/>
              </p:cNvGrpSpPr>
              <p:nvPr/>
            </p:nvGrpSpPr>
            <p:grpSpPr>
              <a:xfrm>
                <a:off x="7643736" y="2372614"/>
                <a:ext cx="251893" cy="251893"/>
                <a:chOff x="1160461" y="5902325"/>
                <a:chExt cx="377825" cy="377825"/>
              </a:xfrm>
              <a:solidFill>
                <a:srgbClr val="111111"/>
              </a:solidFill>
            </p:grpSpPr>
            <p:sp>
              <p:nvSpPr>
                <p:cNvPr id="224"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25"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sp>
            <p:nvSpPr>
              <p:cNvPr id="265" name="Rectangle 264"/>
              <p:cNvSpPr/>
              <p:nvPr/>
            </p:nvSpPr>
            <p:spPr>
              <a:xfrm>
                <a:off x="1782581" y="2060382"/>
                <a:ext cx="6563124" cy="261610"/>
              </a:xfrm>
              <a:prstGeom prst="rect">
                <a:avLst/>
              </a:prstGeom>
            </p:spPr>
            <p:txBody>
              <a:bodyPr wrap="square">
                <a:spAutoFit/>
              </a:bodyPr>
              <a:lstStyle/>
              <a:p>
                <a:pPr algn="ctr"/>
                <a:r>
                  <a:rPr lang="en-US" sz="1100" b="1" dirty="0" smtClean="0">
                    <a:solidFill>
                      <a:srgbClr val="111111"/>
                    </a:solidFill>
                    <a:latin typeface="Trebuchet MS"/>
                    <a:cs typeface="Trebuchet MS"/>
                  </a:rPr>
                  <a:t>Shared models and practices</a:t>
                </a:r>
                <a:endParaRPr lang="en-US" sz="1100" b="1" dirty="0">
                  <a:solidFill>
                    <a:srgbClr val="111111"/>
                  </a:solidFill>
                  <a:latin typeface="Trebuchet MS"/>
                  <a:cs typeface="Trebuchet MS"/>
                </a:endParaRPr>
              </a:p>
            </p:txBody>
          </p:sp>
        </p:grpSp>
        <p:grpSp>
          <p:nvGrpSpPr>
            <p:cNvPr id="313" name="Group 312"/>
            <p:cNvGrpSpPr/>
            <p:nvPr/>
          </p:nvGrpSpPr>
          <p:grpSpPr>
            <a:xfrm>
              <a:off x="1500671" y="3031449"/>
              <a:ext cx="6595058" cy="1579754"/>
              <a:chOff x="1756373" y="2843540"/>
              <a:chExt cx="6595058" cy="1579754"/>
            </a:xfrm>
          </p:grpSpPr>
          <p:sp>
            <p:nvSpPr>
              <p:cNvPr id="314" name="Rectangle 313"/>
              <p:cNvSpPr/>
              <p:nvPr/>
            </p:nvSpPr>
            <p:spPr>
              <a:xfrm>
                <a:off x="1765486" y="2843540"/>
                <a:ext cx="6580791" cy="1579754"/>
              </a:xfrm>
              <a:prstGeom prst="rect">
                <a:avLst/>
              </a:prstGeom>
              <a:solidFill>
                <a:schemeClr val="bg1">
                  <a:lumMod val="65000"/>
                  <a:alpha val="4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en-US" sz="2000">
                  <a:solidFill>
                    <a:srgbClr val="FFFFFF"/>
                  </a:solidFill>
                  <a:latin typeface="Trebuchet MS"/>
                  <a:cs typeface="Trebuchet MS"/>
                </a:endParaRPr>
              </a:p>
            </p:txBody>
          </p:sp>
          <p:grpSp>
            <p:nvGrpSpPr>
              <p:cNvPr id="315" name="Group 314"/>
              <p:cNvGrpSpPr/>
              <p:nvPr/>
            </p:nvGrpSpPr>
            <p:grpSpPr>
              <a:xfrm>
                <a:off x="1756373" y="3152563"/>
                <a:ext cx="6462851" cy="541019"/>
                <a:chOff x="1376260" y="3333750"/>
                <a:chExt cx="7507486" cy="628468"/>
              </a:xfrm>
            </p:grpSpPr>
            <p:sp>
              <p:nvSpPr>
                <p:cNvPr id="317" name="Text Box 163"/>
                <p:cNvSpPr txBox="1">
                  <a:spLocks noChangeArrowheads="1"/>
                </p:cNvSpPr>
                <p:nvPr/>
              </p:nvSpPr>
              <p:spPr bwMode="auto">
                <a:xfrm>
                  <a:off x="2511269" y="3655949"/>
                  <a:ext cx="1010270" cy="16013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Workflows</a:t>
                  </a:r>
                </a:p>
              </p:txBody>
            </p:sp>
            <p:sp>
              <p:nvSpPr>
                <p:cNvPr id="318" name="Text Box 162"/>
                <p:cNvSpPr txBox="1">
                  <a:spLocks noChangeArrowheads="1"/>
                </p:cNvSpPr>
                <p:nvPr/>
              </p:nvSpPr>
              <p:spPr bwMode="auto">
                <a:xfrm>
                  <a:off x="7859779" y="3655949"/>
                  <a:ext cx="1023967" cy="306269"/>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a:solidFill>
                        <a:srgbClr val="111111"/>
                      </a:solidFill>
                      <a:latin typeface="Trebuchet MS"/>
                      <a:cs typeface="Trebuchet MS"/>
                    </a:rPr>
                    <a:t>Artifacts</a:t>
                  </a:r>
                </a:p>
              </p:txBody>
            </p:sp>
            <p:sp>
              <p:nvSpPr>
                <p:cNvPr id="319" name="Text Box 162"/>
                <p:cNvSpPr txBox="1">
                  <a:spLocks noChangeArrowheads="1"/>
                </p:cNvSpPr>
                <p:nvPr/>
              </p:nvSpPr>
              <p:spPr bwMode="auto">
                <a:xfrm>
                  <a:off x="3605282" y="3655949"/>
                  <a:ext cx="947559" cy="149651"/>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a:solidFill>
                        <a:srgbClr val="111111"/>
                      </a:solidFill>
                      <a:latin typeface="Trebuchet MS"/>
                      <a:cs typeface="Trebuchet MS"/>
                    </a:rPr>
                    <a:t>Projects</a:t>
                  </a:r>
                </a:p>
                <a:p>
                  <a:pPr algn="ctr" defTabSz="914400">
                    <a:defRPr/>
                  </a:pPr>
                  <a:endParaRPr lang="en-US" sz="600" kern="0" dirty="0">
                    <a:solidFill>
                      <a:srgbClr val="111111"/>
                    </a:solidFill>
                    <a:latin typeface="Trebuchet MS"/>
                    <a:cs typeface="Trebuchet MS"/>
                  </a:endParaRPr>
                </a:p>
              </p:txBody>
            </p:sp>
            <p:sp>
              <p:nvSpPr>
                <p:cNvPr id="320" name="Text Box 162"/>
                <p:cNvSpPr txBox="1">
                  <a:spLocks noChangeArrowheads="1"/>
                </p:cNvSpPr>
                <p:nvPr/>
              </p:nvSpPr>
              <p:spPr bwMode="auto">
                <a:xfrm>
                  <a:off x="4604953" y="3655949"/>
                  <a:ext cx="1066125" cy="164000"/>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smtClean="0">
                      <a:solidFill>
                        <a:srgbClr val="111111"/>
                      </a:solidFill>
                      <a:latin typeface="Trebuchet MS"/>
                      <a:cs typeface="Trebuchet MS"/>
                    </a:rPr>
                    <a:t>Resources</a:t>
                  </a:r>
                  <a:endParaRPr lang="en-US" sz="600" b="1" dirty="0">
                    <a:solidFill>
                      <a:srgbClr val="111111"/>
                    </a:solidFill>
                    <a:latin typeface="Trebuchet MS"/>
                    <a:cs typeface="Trebuchet MS"/>
                  </a:endParaRPr>
                </a:p>
              </p:txBody>
            </p:sp>
            <p:sp>
              <p:nvSpPr>
                <p:cNvPr id="321" name="Text Box 162"/>
                <p:cNvSpPr txBox="1">
                  <a:spLocks noChangeArrowheads="1"/>
                </p:cNvSpPr>
                <p:nvPr/>
              </p:nvSpPr>
              <p:spPr bwMode="auto">
                <a:xfrm>
                  <a:off x="6814753" y="3655949"/>
                  <a:ext cx="922183" cy="181335"/>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a:solidFill>
                        <a:srgbClr val="111111"/>
                      </a:solidFill>
                      <a:latin typeface="Trebuchet MS"/>
                      <a:cs typeface="Trebuchet MS"/>
                    </a:rPr>
                    <a:t>Reports</a:t>
                  </a:r>
                </a:p>
              </p:txBody>
            </p:sp>
            <p:sp>
              <p:nvSpPr>
                <p:cNvPr id="322" name="Text Box 163"/>
                <p:cNvSpPr txBox="1">
                  <a:spLocks noChangeArrowheads="1"/>
                </p:cNvSpPr>
                <p:nvPr/>
              </p:nvSpPr>
              <p:spPr bwMode="auto">
                <a:xfrm>
                  <a:off x="1376260" y="3655949"/>
                  <a:ext cx="1067880" cy="170958"/>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Procedures</a:t>
                  </a:r>
                </a:p>
              </p:txBody>
            </p:sp>
            <p:sp>
              <p:nvSpPr>
                <p:cNvPr id="323" name="Text Box 163"/>
                <p:cNvSpPr txBox="1">
                  <a:spLocks noChangeArrowheads="1"/>
                </p:cNvSpPr>
                <p:nvPr/>
              </p:nvSpPr>
              <p:spPr bwMode="auto">
                <a:xfrm>
                  <a:off x="5711669" y="3655949"/>
                  <a:ext cx="1010270" cy="160137"/>
                </a:xfrm>
                <a:prstGeom prst="rect">
                  <a:avLst/>
                </a:prstGeom>
                <a:noFill/>
                <a:ln w="9525">
                  <a:noFill/>
                  <a:miter lim="800000"/>
                  <a:headEnd/>
                  <a:tailEnd/>
                </a:ln>
              </p:spPr>
              <p:txBody>
                <a:bodyPr/>
                <a:lstStyle/>
                <a:p>
                  <a:pPr algn="ctr" defTabSz="914400">
                    <a:spcBef>
                      <a:spcPts val="600"/>
                    </a:spcBef>
                    <a:defRPr/>
                  </a:pPr>
                  <a:r>
                    <a:rPr lang="en-US" sz="600" kern="0" dirty="0" smtClean="0">
                      <a:solidFill>
                        <a:srgbClr val="111111"/>
                      </a:solidFill>
                      <a:latin typeface="Trebuchet MS"/>
                      <a:cs typeface="Trebuchet MS"/>
                    </a:rPr>
                    <a:t>Jobs</a:t>
                  </a:r>
                </a:p>
              </p:txBody>
            </p:sp>
            <p:grpSp>
              <p:nvGrpSpPr>
                <p:cNvPr id="324" name="Arrow Corner"/>
                <p:cNvGrpSpPr>
                  <a:grpSpLocks noChangeAspect="1"/>
                </p:cNvGrpSpPr>
                <p:nvPr/>
              </p:nvGrpSpPr>
              <p:grpSpPr>
                <a:xfrm>
                  <a:off x="1807028" y="3333750"/>
                  <a:ext cx="292608" cy="292608"/>
                  <a:chOff x="6585901" y="4763295"/>
                  <a:chExt cx="377825" cy="377825"/>
                </a:xfrm>
                <a:solidFill>
                  <a:srgbClr val="111111"/>
                </a:solidFill>
              </p:grpSpPr>
              <p:sp>
                <p:nvSpPr>
                  <p:cNvPr id="343" name="Arrow Corner Icon"/>
                  <p:cNvSpPr>
                    <a:spLocks noChangeAspect="1"/>
                  </p:cNvSpPr>
                  <p:nvPr/>
                </p:nvSpPr>
                <p:spPr bwMode="auto">
                  <a:xfrm>
                    <a:off x="6680357" y="4851401"/>
                    <a:ext cx="201612" cy="201613"/>
                  </a:xfrm>
                  <a:custGeom>
                    <a:avLst/>
                    <a:gdLst>
                      <a:gd name="T0" fmla="*/ 0 w 127"/>
                      <a:gd name="T1" fmla="*/ 35 h 127"/>
                      <a:gd name="T2" fmla="*/ 82 w 127"/>
                      <a:gd name="T3" fmla="*/ 35 h 127"/>
                      <a:gd name="T4" fmla="*/ 46 w 127"/>
                      <a:gd name="T5" fmla="*/ 0 h 127"/>
                      <a:gd name="T6" fmla="*/ 79 w 127"/>
                      <a:gd name="T7" fmla="*/ 0 h 127"/>
                      <a:gd name="T8" fmla="*/ 127 w 127"/>
                      <a:gd name="T9" fmla="*/ 45 h 127"/>
                      <a:gd name="T10" fmla="*/ 79 w 127"/>
                      <a:gd name="T11" fmla="*/ 91 h 127"/>
                      <a:gd name="T12" fmla="*/ 46 w 127"/>
                      <a:gd name="T13" fmla="*/ 91 h 127"/>
                      <a:gd name="T14" fmla="*/ 82 w 127"/>
                      <a:gd name="T15" fmla="*/ 56 h 127"/>
                      <a:gd name="T16" fmla="*/ 20 w 127"/>
                      <a:gd name="T17" fmla="*/ 56 h 127"/>
                      <a:gd name="T18" fmla="*/ 20 w 127"/>
                      <a:gd name="T19" fmla="*/ 127 h 127"/>
                      <a:gd name="T20" fmla="*/ 0 w 127"/>
                      <a:gd name="T21" fmla="*/ 127 h 127"/>
                      <a:gd name="T22" fmla="*/ 0 w 127"/>
                      <a:gd name="T23"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0" y="35"/>
                        </a:moveTo>
                        <a:lnTo>
                          <a:pt x="82" y="35"/>
                        </a:lnTo>
                        <a:lnTo>
                          <a:pt x="46" y="0"/>
                        </a:lnTo>
                        <a:lnTo>
                          <a:pt x="79" y="0"/>
                        </a:lnTo>
                        <a:lnTo>
                          <a:pt x="127" y="45"/>
                        </a:lnTo>
                        <a:lnTo>
                          <a:pt x="79" y="91"/>
                        </a:lnTo>
                        <a:lnTo>
                          <a:pt x="46" y="91"/>
                        </a:lnTo>
                        <a:lnTo>
                          <a:pt x="82" y="56"/>
                        </a:lnTo>
                        <a:lnTo>
                          <a:pt x="20" y="56"/>
                        </a:lnTo>
                        <a:lnTo>
                          <a:pt x="20" y="127"/>
                        </a:lnTo>
                        <a:lnTo>
                          <a:pt x="0" y="127"/>
                        </a:lnTo>
                        <a:lnTo>
                          <a:pt x="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44" name="Circle"/>
                  <p:cNvSpPr>
                    <a:spLocks noChangeAspect="1" noEditPoints="1"/>
                  </p:cNvSpPr>
                  <p:nvPr/>
                </p:nvSpPr>
                <p:spPr bwMode="auto">
                  <a:xfrm>
                    <a:off x="6585901" y="476329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5" name="Bookmark"/>
                <p:cNvGrpSpPr>
                  <a:grpSpLocks noChangeAspect="1"/>
                </p:cNvGrpSpPr>
                <p:nvPr/>
              </p:nvGrpSpPr>
              <p:grpSpPr>
                <a:xfrm>
                  <a:off x="3941136" y="3333750"/>
                  <a:ext cx="292608" cy="292608"/>
                  <a:chOff x="2737960" y="3609976"/>
                  <a:chExt cx="377825" cy="377825"/>
                </a:xfrm>
                <a:solidFill>
                  <a:srgbClr val="111111"/>
                </a:solidFill>
              </p:grpSpPr>
              <p:sp>
                <p:nvSpPr>
                  <p:cNvPr id="341" name="Bookmark Icon"/>
                  <p:cNvSpPr>
                    <a:spLocks noChangeAspect="1" noEditPoints="1"/>
                  </p:cNvSpPr>
                  <p:nvPr/>
                </p:nvSpPr>
                <p:spPr bwMode="auto">
                  <a:xfrm>
                    <a:off x="2823685" y="3707607"/>
                    <a:ext cx="193675" cy="195263"/>
                  </a:xfrm>
                  <a:custGeom>
                    <a:avLst/>
                    <a:gdLst>
                      <a:gd name="T0" fmla="*/ 69 w 679"/>
                      <a:gd name="T1" fmla="*/ 39 h 689"/>
                      <a:gd name="T2" fmla="*/ 319 w 679"/>
                      <a:gd name="T3" fmla="*/ 39 h 689"/>
                      <a:gd name="T4" fmla="*/ 319 w 679"/>
                      <a:gd name="T5" fmla="*/ 0 h 689"/>
                      <a:gd name="T6" fmla="*/ 559 w 679"/>
                      <a:gd name="T7" fmla="*/ 0 h 689"/>
                      <a:gd name="T8" fmla="*/ 559 w 679"/>
                      <a:gd name="T9" fmla="*/ 39 h 689"/>
                      <a:gd name="T10" fmla="*/ 679 w 679"/>
                      <a:gd name="T11" fmla="*/ 39 h 689"/>
                      <a:gd name="T12" fmla="*/ 679 w 679"/>
                      <a:gd name="T13" fmla="*/ 649 h 689"/>
                      <a:gd name="T14" fmla="*/ 619 w 679"/>
                      <a:gd name="T15" fmla="*/ 689 h 689"/>
                      <a:gd name="T16" fmla="*/ 619 w 679"/>
                      <a:gd name="T17" fmla="*/ 99 h 689"/>
                      <a:gd name="T18" fmla="*/ 559 w 679"/>
                      <a:gd name="T19" fmla="*/ 99 h 689"/>
                      <a:gd name="T20" fmla="*/ 559 w 679"/>
                      <a:gd name="T21" fmla="*/ 499 h 689"/>
                      <a:gd name="T22" fmla="*/ 439 w 679"/>
                      <a:gd name="T23" fmla="*/ 379 h 689"/>
                      <a:gd name="T24" fmla="*/ 319 w 679"/>
                      <a:gd name="T25" fmla="*/ 499 h 689"/>
                      <a:gd name="T26" fmla="*/ 319 w 679"/>
                      <a:gd name="T27" fmla="*/ 99 h 689"/>
                      <a:gd name="T28" fmla="*/ 40 w 679"/>
                      <a:gd name="T29" fmla="*/ 99 h 689"/>
                      <a:gd name="T30" fmla="*/ 69 w 679"/>
                      <a:gd name="T31" fmla="*/ 39 h 689"/>
                      <a:gd name="T32" fmla="*/ 259 w 679"/>
                      <a:gd name="T33" fmla="*/ 199 h 689"/>
                      <a:gd name="T34" fmla="*/ 259 w 679"/>
                      <a:gd name="T35" fmla="*/ 259 h 689"/>
                      <a:gd name="T36" fmla="*/ 0 w 679"/>
                      <a:gd name="T37" fmla="*/ 259 h 689"/>
                      <a:gd name="T38" fmla="*/ 10 w 679"/>
                      <a:gd name="T39" fmla="*/ 199 h 689"/>
                      <a:gd name="T40" fmla="*/ 259 w 679"/>
                      <a:gd name="T41" fmla="*/ 199 h 689"/>
                      <a:gd name="T42" fmla="*/ 259 w 679"/>
                      <a:gd name="T43" fmla="*/ 319 h 689"/>
                      <a:gd name="T44" fmla="*/ 259 w 679"/>
                      <a:gd name="T45" fmla="*/ 379 h 689"/>
                      <a:gd name="T46" fmla="*/ 10 w 679"/>
                      <a:gd name="T47" fmla="*/ 379 h 689"/>
                      <a:gd name="T48" fmla="*/ 0 w 679"/>
                      <a:gd name="T49" fmla="*/ 319 h 689"/>
                      <a:gd name="T50" fmla="*/ 259 w 679"/>
                      <a:gd name="T51" fmla="*/ 319 h 689"/>
                      <a:gd name="T52" fmla="*/ 259 w 679"/>
                      <a:gd name="T53" fmla="*/ 499 h 689"/>
                      <a:gd name="T54" fmla="*/ 60 w 679"/>
                      <a:gd name="T55" fmla="*/ 499 h 689"/>
                      <a:gd name="T56" fmla="*/ 30 w 679"/>
                      <a:gd name="T57" fmla="*/ 439 h 689"/>
                      <a:gd name="T58" fmla="*/ 259 w 679"/>
                      <a:gd name="T59" fmla="*/ 439 h 689"/>
                      <a:gd name="T60" fmla="*/ 259 w 679"/>
                      <a:gd name="T61" fmla="*/ 499 h 689"/>
                      <a:gd name="T62" fmla="*/ 539 w 679"/>
                      <a:gd name="T63" fmla="*/ 559 h 689"/>
                      <a:gd name="T64" fmla="*/ 539 w 679"/>
                      <a:gd name="T65" fmla="*/ 619 h 689"/>
                      <a:gd name="T66" fmla="*/ 159 w 679"/>
                      <a:gd name="T67" fmla="*/ 619 h 689"/>
                      <a:gd name="T68" fmla="*/ 99 w 679"/>
                      <a:gd name="T69" fmla="*/ 559 h 689"/>
                      <a:gd name="T70" fmla="*/ 539 w 679"/>
                      <a:gd name="T71" fmla="*/ 55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9" h="689">
                        <a:moveTo>
                          <a:pt x="69" y="39"/>
                        </a:moveTo>
                        <a:lnTo>
                          <a:pt x="319" y="39"/>
                        </a:lnTo>
                        <a:lnTo>
                          <a:pt x="319" y="0"/>
                        </a:lnTo>
                        <a:lnTo>
                          <a:pt x="559" y="0"/>
                        </a:lnTo>
                        <a:lnTo>
                          <a:pt x="559" y="39"/>
                        </a:lnTo>
                        <a:lnTo>
                          <a:pt x="679" y="39"/>
                        </a:lnTo>
                        <a:lnTo>
                          <a:pt x="679" y="649"/>
                        </a:lnTo>
                        <a:lnTo>
                          <a:pt x="619" y="689"/>
                        </a:lnTo>
                        <a:lnTo>
                          <a:pt x="619" y="99"/>
                        </a:lnTo>
                        <a:lnTo>
                          <a:pt x="559" y="99"/>
                        </a:lnTo>
                        <a:lnTo>
                          <a:pt x="559" y="499"/>
                        </a:lnTo>
                        <a:lnTo>
                          <a:pt x="439" y="379"/>
                        </a:lnTo>
                        <a:lnTo>
                          <a:pt x="319" y="499"/>
                        </a:lnTo>
                        <a:lnTo>
                          <a:pt x="319" y="99"/>
                        </a:lnTo>
                        <a:lnTo>
                          <a:pt x="40" y="99"/>
                        </a:lnTo>
                        <a:lnTo>
                          <a:pt x="69" y="39"/>
                        </a:lnTo>
                        <a:close/>
                        <a:moveTo>
                          <a:pt x="259" y="199"/>
                        </a:moveTo>
                        <a:lnTo>
                          <a:pt x="259" y="259"/>
                        </a:lnTo>
                        <a:lnTo>
                          <a:pt x="0" y="259"/>
                        </a:lnTo>
                        <a:lnTo>
                          <a:pt x="10" y="199"/>
                        </a:lnTo>
                        <a:lnTo>
                          <a:pt x="259" y="199"/>
                        </a:lnTo>
                        <a:close/>
                        <a:moveTo>
                          <a:pt x="259" y="319"/>
                        </a:moveTo>
                        <a:lnTo>
                          <a:pt x="259" y="379"/>
                        </a:lnTo>
                        <a:lnTo>
                          <a:pt x="10" y="379"/>
                        </a:lnTo>
                        <a:lnTo>
                          <a:pt x="0" y="319"/>
                        </a:lnTo>
                        <a:lnTo>
                          <a:pt x="259" y="319"/>
                        </a:lnTo>
                        <a:close/>
                        <a:moveTo>
                          <a:pt x="259" y="499"/>
                        </a:moveTo>
                        <a:lnTo>
                          <a:pt x="60" y="499"/>
                        </a:lnTo>
                        <a:lnTo>
                          <a:pt x="30" y="439"/>
                        </a:lnTo>
                        <a:lnTo>
                          <a:pt x="259" y="439"/>
                        </a:lnTo>
                        <a:lnTo>
                          <a:pt x="259" y="499"/>
                        </a:lnTo>
                        <a:close/>
                        <a:moveTo>
                          <a:pt x="539" y="559"/>
                        </a:moveTo>
                        <a:lnTo>
                          <a:pt x="539" y="619"/>
                        </a:lnTo>
                        <a:lnTo>
                          <a:pt x="159" y="619"/>
                        </a:lnTo>
                        <a:lnTo>
                          <a:pt x="99" y="559"/>
                        </a:lnTo>
                        <a:lnTo>
                          <a:pt x="539" y="5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42" name="Circle"/>
                  <p:cNvSpPr>
                    <a:spLocks noChangeAspect="1" noEditPoints="1"/>
                  </p:cNvSpPr>
                  <p:nvPr/>
                </p:nvSpPr>
                <p:spPr bwMode="auto">
                  <a:xfrm>
                    <a:off x="2737960" y="3609976"/>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6" name="Cloud"/>
                <p:cNvGrpSpPr>
                  <a:grpSpLocks noChangeAspect="1"/>
                </p:cNvGrpSpPr>
                <p:nvPr/>
              </p:nvGrpSpPr>
              <p:grpSpPr>
                <a:xfrm>
                  <a:off x="5008190" y="3333750"/>
                  <a:ext cx="292608" cy="292608"/>
                  <a:chOff x="4276724" y="5322887"/>
                  <a:chExt cx="377825" cy="377825"/>
                </a:xfrm>
                <a:solidFill>
                  <a:srgbClr val="111111"/>
                </a:solidFill>
              </p:grpSpPr>
              <p:sp>
                <p:nvSpPr>
                  <p:cNvPr id="339" name="Cloud Icon"/>
                  <p:cNvSpPr>
                    <a:spLocks noChangeAspect="1"/>
                  </p:cNvSpPr>
                  <p:nvPr/>
                </p:nvSpPr>
                <p:spPr bwMode="auto">
                  <a:xfrm>
                    <a:off x="4368799" y="5459412"/>
                    <a:ext cx="193675" cy="104775"/>
                  </a:xfrm>
                  <a:custGeom>
                    <a:avLst/>
                    <a:gdLst>
                      <a:gd name="T0" fmla="*/ 536 w 678"/>
                      <a:gd name="T1" fmla="*/ 84 h 367"/>
                      <a:gd name="T2" fmla="*/ 678 w 678"/>
                      <a:gd name="T3" fmla="*/ 226 h 367"/>
                      <a:gd name="T4" fmla="*/ 536 w 678"/>
                      <a:gd name="T5" fmla="*/ 367 h 367"/>
                      <a:gd name="T6" fmla="*/ 71 w 678"/>
                      <a:gd name="T7" fmla="*/ 367 h 367"/>
                      <a:gd name="T8" fmla="*/ 0 w 678"/>
                      <a:gd name="T9" fmla="*/ 296 h 367"/>
                      <a:gd name="T10" fmla="*/ 58 w 678"/>
                      <a:gd name="T11" fmla="*/ 227 h 367"/>
                      <a:gd name="T12" fmla="*/ 57 w 678"/>
                      <a:gd name="T13" fmla="*/ 211 h 367"/>
                      <a:gd name="T14" fmla="*/ 151 w 678"/>
                      <a:gd name="T15" fmla="*/ 113 h 367"/>
                      <a:gd name="T16" fmla="*/ 311 w 678"/>
                      <a:gd name="T17" fmla="*/ 0 h 367"/>
                      <a:gd name="T18" fmla="*/ 467 w 678"/>
                      <a:gd name="T19" fmla="*/ 103 h 367"/>
                      <a:gd name="T20" fmla="*/ 536 w 678"/>
                      <a:gd name="T21" fmla="*/ 8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367">
                        <a:moveTo>
                          <a:pt x="536" y="84"/>
                        </a:moveTo>
                        <a:cubicBezTo>
                          <a:pt x="614" y="84"/>
                          <a:pt x="678" y="148"/>
                          <a:pt x="678" y="226"/>
                        </a:cubicBezTo>
                        <a:cubicBezTo>
                          <a:pt x="678" y="303"/>
                          <a:pt x="614" y="367"/>
                          <a:pt x="536" y="367"/>
                        </a:cubicBezTo>
                        <a:lnTo>
                          <a:pt x="71" y="367"/>
                        </a:lnTo>
                        <a:cubicBezTo>
                          <a:pt x="32" y="367"/>
                          <a:pt x="0" y="335"/>
                          <a:pt x="0" y="296"/>
                        </a:cubicBezTo>
                        <a:cubicBezTo>
                          <a:pt x="0" y="262"/>
                          <a:pt x="25" y="233"/>
                          <a:pt x="58" y="227"/>
                        </a:cubicBezTo>
                        <a:cubicBezTo>
                          <a:pt x="57" y="222"/>
                          <a:pt x="57" y="217"/>
                          <a:pt x="57" y="211"/>
                        </a:cubicBezTo>
                        <a:cubicBezTo>
                          <a:pt x="57" y="158"/>
                          <a:pt x="98" y="115"/>
                          <a:pt x="151" y="113"/>
                        </a:cubicBezTo>
                        <a:cubicBezTo>
                          <a:pt x="174" y="47"/>
                          <a:pt x="237" y="0"/>
                          <a:pt x="311" y="0"/>
                        </a:cubicBezTo>
                        <a:cubicBezTo>
                          <a:pt x="381" y="0"/>
                          <a:pt x="441" y="42"/>
                          <a:pt x="467" y="103"/>
                        </a:cubicBezTo>
                        <a:cubicBezTo>
                          <a:pt x="487" y="91"/>
                          <a:pt x="511" y="84"/>
                          <a:pt x="536"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40" name="Circle"/>
                  <p:cNvSpPr>
                    <a:spLocks noChangeAspect="1" noEditPoints="1"/>
                  </p:cNvSpPr>
                  <p:nvPr/>
                </p:nvSpPr>
                <p:spPr bwMode="auto">
                  <a:xfrm>
                    <a:off x="4276724" y="5322887"/>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7" name="Checklist"/>
                <p:cNvGrpSpPr>
                  <a:grpSpLocks noChangeAspect="1"/>
                </p:cNvGrpSpPr>
                <p:nvPr/>
              </p:nvGrpSpPr>
              <p:grpSpPr>
                <a:xfrm>
                  <a:off x="2874082" y="3333750"/>
                  <a:ext cx="292608" cy="292608"/>
                  <a:chOff x="3111499" y="5919788"/>
                  <a:chExt cx="377825" cy="377825"/>
                </a:xfrm>
                <a:solidFill>
                  <a:srgbClr val="111111"/>
                </a:solidFill>
              </p:grpSpPr>
              <p:sp>
                <p:nvSpPr>
                  <p:cNvPr id="337" name="Checklist Icon"/>
                  <p:cNvSpPr>
                    <a:spLocks noChangeAspect="1" noEditPoints="1"/>
                  </p:cNvSpPr>
                  <p:nvPr/>
                </p:nvSpPr>
                <p:spPr bwMode="auto">
                  <a:xfrm>
                    <a:off x="3176586" y="6035675"/>
                    <a:ext cx="247650" cy="146050"/>
                  </a:xfrm>
                  <a:custGeom>
                    <a:avLst/>
                    <a:gdLst>
                      <a:gd name="T0" fmla="*/ 280 w 865"/>
                      <a:gd name="T1" fmla="*/ 64 h 508"/>
                      <a:gd name="T2" fmla="*/ 745 w 865"/>
                      <a:gd name="T3" fmla="*/ 64 h 508"/>
                      <a:gd name="T4" fmla="*/ 788 w 865"/>
                      <a:gd name="T5" fmla="*/ 99 h 508"/>
                      <a:gd name="T6" fmla="*/ 745 w 865"/>
                      <a:gd name="T7" fmla="*/ 134 h 508"/>
                      <a:gd name="T8" fmla="*/ 280 w 865"/>
                      <a:gd name="T9" fmla="*/ 134 h 508"/>
                      <a:gd name="T10" fmla="*/ 237 w 865"/>
                      <a:gd name="T11" fmla="*/ 99 h 508"/>
                      <a:gd name="T12" fmla="*/ 280 w 865"/>
                      <a:gd name="T13" fmla="*/ 64 h 508"/>
                      <a:gd name="T14" fmla="*/ 280 w 865"/>
                      <a:gd name="T15" fmla="*/ 233 h 508"/>
                      <a:gd name="T16" fmla="*/ 823 w 865"/>
                      <a:gd name="T17" fmla="*/ 233 h 508"/>
                      <a:gd name="T18" fmla="*/ 865 w 865"/>
                      <a:gd name="T19" fmla="*/ 268 h 508"/>
                      <a:gd name="T20" fmla="*/ 816 w 865"/>
                      <a:gd name="T21" fmla="*/ 302 h 508"/>
                      <a:gd name="T22" fmla="*/ 273 w 865"/>
                      <a:gd name="T23" fmla="*/ 302 h 508"/>
                      <a:gd name="T24" fmla="*/ 237 w 865"/>
                      <a:gd name="T25" fmla="*/ 268 h 508"/>
                      <a:gd name="T26" fmla="*/ 280 w 865"/>
                      <a:gd name="T27" fmla="*/ 233 h 508"/>
                      <a:gd name="T28" fmla="*/ 280 w 865"/>
                      <a:gd name="T29" fmla="*/ 402 h 508"/>
                      <a:gd name="T30" fmla="*/ 682 w 865"/>
                      <a:gd name="T31" fmla="*/ 402 h 508"/>
                      <a:gd name="T32" fmla="*/ 724 w 865"/>
                      <a:gd name="T33" fmla="*/ 438 h 508"/>
                      <a:gd name="T34" fmla="*/ 682 w 865"/>
                      <a:gd name="T35" fmla="*/ 473 h 508"/>
                      <a:gd name="T36" fmla="*/ 280 w 865"/>
                      <a:gd name="T37" fmla="*/ 473 h 508"/>
                      <a:gd name="T38" fmla="*/ 237 w 865"/>
                      <a:gd name="T39" fmla="*/ 438 h 508"/>
                      <a:gd name="T40" fmla="*/ 280 w 865"/>
                      <a:gd name="T41" fmla="*/ 402 h 508"/>
                      <a:gd name="T42" fmla="*/ 33 w 865"/>
                      <a:gd name="T43" fmla="*/ 403 h 508"/>
                      <a:gd name="T44" fmla="*/ 81 w 865"/>
                      <a:gd name="T45" fmla="*/ 446 h 508"/>
                      <a:gd name="T46" fmla="*/ 167 w 865"/>
                      <a:gd name="T47" fmla="*/ 339 h 508"/>
                      <a:gd name="T48" fmla="*/ 205 w 865"/>
                      <a:gd name="T49" fmla="*/ 382 h 508"/>
                      <a:gd name="T50" fmla="*/ 98 w 865"/>
                      <a:gd name="T51" fmla="*/ 508 h 508"/>
                      <a:gd name="T52" fmla="*/ 68 w 865"/>
                      <a:gd name="T53" fmla="*/ 508 h 508"/>
                      <a:gd name="T54" fmla="*/ 0 w 865"/>
                      <a:gd name="T55" fmla="*/ 441 h 508"/>
                      <a:gd name="T56" fmla="*/ 0 w 865"/>
                      <a:gd name="T57" fmla="*/ 403 h 508"/>
                      <a:gd name="T58" fmla="*/ 33 w 865"/>
                      <a:gd name="T59" fmla="*/ 403 h 508"/>
                      <a:gd name="T60" fmla="*/ 36 w 865"/>
                      <a:gd name="T61" fmla="*/ 234 h 508"/>
                      <a:gd name="T62" fmla="*/ 85 w 865"/>
                      <a:gd name="T63" fmla="*/ 276 h 508"/>
                      <a:gd name="T64" fmla="*/ 171 w 865"/>
                      <a:gd name="T65" fmla="*/ 170 h 508"/>
                      <a:gd name="T66" fmla="*/ 209 w 865"/>
                      <a:gd name="T67" fmla="*/ 212 h 508"/>
                      <a:gd name="T68" fmla="*/ 102 w 865"/>
                      <a:gd name="T69" fmla="*/ 339 h 508"/>
                      <a:gd name="T70" fmla="*/ 72 w 865"/>
                      <a:gd name="T71" fmla="*/ 339 h 508"/>
                      <a:gd name="T72" fmla="*/ 4 w 865"/>
                      <a:gd name="T73" fmla="*/ 272 h 508"/>
                      <a:gd name="T74" fmla="*/ 4 w 865"/>
                      <a:gd name="T75" fmla="*/ 234 h 508"/>
                      <a:gd name="T76" fmla="*/ 36 w 865"/>
                      <a:gd name="T77" fmla="*/ 234 h 508"/>
                      <a:gd name="T78" fmla="*/ 36 w 865"/>
                      <a:gd name="T79" fmla="*/ 64 h 508"/>
                      <a:gd name="T80" fmla="*/ 85 w 865"/>
                      <a:gd name="T81" fmla="*/ 107 h 508"/>
                      <a:gd name="T82" fmla="*/ 171 w 865"/>
                      <a:gd name="T83" fmla="*/ 0 h 508"/>
                      <a:gd name="T84" fmla="*/ 209 w 865"/>
                      <a:gd name="T85" fmla="*/ 43 h 508"/>
                      <a:gd name="T86" fmla="*/ 102 w 865"/>
                      <a:gd name="T87" fmla="*/ 170 h 508"/>
                      <a:gd name="T88" fmla="*/ 72 w 865"/>
                      <a:gd name="T89" fmla="*/ 170 h 508"/>
                      <a:gd name="T90" fmla="*/ 4 w 865"/>
                      <a:gd name="T91" fmla="*/ 103 h 508"/>
                      <a:gd name="T92" fmla="*/ 4 w 865"/>
                      <a:gd name="T93" fmla="*/ 64 h 508"/>
                      <a:gd name="T94" fmla="*/ 36 w 865"/>
                      <a:gd name="T95" fmla="*/ 64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5" h="508">
                        <a:moveTo>
                          <a:pt x="280" y="64"/>
                        </a:moveTo>
                        <a:lnTo>
                          <a:pt x="745" y="64"/>
                        </a:lnTo>
                        <a:cubicBezTo>
                          <a:pt x="769" y="64"/>
                          <a:pt x="788" y="76"/>
                          <a:pt x="788" y="99"/>
                        </a:cubicBezTo>
                        <a:cubicBezTo>
                          <a:pt x="788" y="122"/>
                          <a:pt x="769" y="134"/>
                          <a:pt x="745" y="134"/>
                        </a:cubicBezTo>
                        <a:lnTo>
                          <a:pt x="280" y="134"/>
                        </a:lnTo>
                        <a:cubicBezTo>
                          <a:pt x="256" y="134"/>
                          <a:pt x="237" y="122"/>
                          <a:pt x="237" y="99"/>
                        </a:cubicBezTo>
                        <a:cubicBezTo>
                          <a:pt x="237" y="76"/>
                          <a:pt x="256" y="64"/>
                          <a:pt x="280" y="64"/>
                        </a:cubicBezTo>
                        <a:close/>
                        <a:moveTo>
                          <a:pt x="280" y="233"/>
                        </a:moveTo>
                        <a:lnTo>
                          <a:pt x="823" y="233"/>
                        </a:lnTo>
                        <a:cubicBezTo>
                          <a:pt x="846" y="233"/>
                          <a:pt x="865" y="245"/>
                          <a:pt x="865" y="268"/>
                        </a:cubicBezTo>
                        <a:cubicBezTo>
                          <a:pt x="865" y="292"/>
                          <a:pt x="840" y="302"/>
                          <a:pt x="816" y="302"/>
                        </a:cubicBezTo>
                        <a:lnTo>
                          <a:pt x="273" y="302"/>
                        </a:lnTo>
                        <a:cubicBezTo>
                          <a:pt x="250" y="302"/>
                          <a:pt x="237" y="292"/>
                          <a:pt x="237" y="268"/>
                        </a:cubicBezTo>
                        <a:cubicBezTo>
                          <a:pt x="237" y="245"/>
                          <a:pt x="256" y="233"/>
                          <a:pt x="280" y="233"/>
                        </a:cubicBezTo>
                        <a:close/>
                        <a:moveTo>
                          <a:pt x="280" y="402"/>
                        </a:moveTo>
                        <a:lnTo>
                          <a:pt x="682" y="402"/>
                        </a:lnTo>
                        <a:cubicBezTo>
                          <a:pt x="705" y="402"/>
                          <a:pt x="724" y="414"/>
                          <a:pt x="724" y="438"/>
                        </a:cubicBezTo>
                        <a:cubicBezTo>
                          <a:pt x="724" y="461"/>
                          <a:pt x="705" y="473"/>
                          <a:pt x="682" y="473"/>
                        </a:cubicBezTo>
                        <a:lnTo>
                          <a:pt x="280" y="473"/>
                        </a:lnTo>
                        <a:cubicBezTo>
                          <a:pt x="256" y="473"/>
                          <a:pt x="237" y="461"/>
                          <a:pt x="237" y="438"/>
                        </a:cubicBezTo>
                        <a:cubicBezTo>
                          <a:pt x="237" y="414"/>
                          <a:pt x="256" y="402"/>
                          <a:pt x="280" y="402"/>
                        </a:cubicBezTo>
                        <a:close/>
                        <a:moveTo>
                          <a:pt x="33" y="403"/>
                        </a:moveTo>
                        <a:lnTo>
                          <a:pt x="81" y="446"/>
                        </a:lnTo>
                        <a:lnTo>
                          <a:pt x="167" y="339"/>
                        </a:lnTo>
                        <a:lnTo>
                          <a:pt x="205" y="382"/>
                        </a:lnTo>
                        <a:lnTo>
                          <a:pt x="98" y="508"/>
                        </a:lnTo>
                        <a:lnTo>
                          <a:pt x="68" y="508"/>
                        </a:lnTo>
                        <a:lnTo>
                          <a:pt x="0" y="441"/>
                        </a:lnTo>
                        <a:lnTo>
                          <a:pt x="0" y="403"/>
                        </a:lnTo>
                        <a:lnTo>
                          <a:pt x="33" y="403"/>
                        </a:lnTo>
                        <a:close/>
                        <a:moveTo>
                          <a:pt x="36" y="234"/>
                        </a:moveTo>
                        <a:lnTo>
                          <a:pt x="85" y="276"/>
                        </a:lnTo>
                        <a:lnTo>
                          <a:pt x="171" y="170"/>
                        </a:lnTo>
                        <a:lnTo>
                          <a:pt x="209" y="212"/>
                        </a:lnTo>
                        <a:lnTo>
                          <a:pt x="102" y="339"/>
                        </a:lnTo>
                        <a:lnTo>
                          <a:pt x="72" y="339"/>
                        </a:lnTo>
                        <a:lnTo>
                          <a:pt x="4" y="272"/>
                        </a:lnTo>
                        <a:lnTo>
                          <a:pt x="4" y="234"/>
                        </a:lnTo>
                        <a:lnTo>
                          <a:pt x="36" y="234"/>
                        </a:lnTo>
                        <a:close/>
                        <a:moveTo>
                          <a:pt x="36" y="64"/>
                        </a:moveTo>
                        <a:lnTo>
                          <a:pt x="85" y="107"/>
                        </a:lnTo>
                        <a:lnTo>
                          <a:pt x="171" y="0"/>
                        </a:lnTo>
                        <a:lnTo>
                          <a:pt x="209" y="43"/>
                        </a:lnTo>
                        <a:lnTo>
                          <a:pt x="102" y="170"/>
                        </a:lnTo>
                        <a:lnTo>
                          <a:pt x="72" y="170"/>
                        </a:lnTo>
                        <a:lnTo>
                          <a:pt x="4" y="103"/>
                        </a:lnTo>
                        <a:lnTo>
                          <a:pt x="4" y="64"/>
                        </a:lnTo>
                        <a:lnTo>
                          <a:pt x="36" y="6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8" name="Circle"/>
                  <p:cNvSpPr>
                    <a:spLocks noChangeAspect="1" noEditPoints="1"/>
                  </p:cNvSpPr>
                  <p:nvPr/>
                </p:nvSpPr>
                <p:spPr bwMode="auto">
                  <a:xfrm>
                    <a:off x="3111499" y="5919788"/>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8" name="Bar Chart"/>
                <p:cNvGrpSpPr>
                  <a:grpSpLocks noChangeAspect="1"/>
                </p:cNvGrpSpPr>
                <p:nvPr/>
              </p:nvGrpSpPr>
              <p:grpSpPr>
                <a:xfrm>
                  <a:off x="7142298" y="3333750"/>
                  <a:ext cx="292608" cy="292608"/>
                  <a:chOff x="2729706" y="7027862"/>
                  <a:chExt cx="377825" cy="377825"/>
                </a:xfrm>
                <a:solidFill>
                  <a:srgbClr val="111111"/>
                </a:solidFill>
              </p:grpSpPr>
              <p:sp>
                <p:nvSpPr>
                  <p:cNvPr id="335" name="Bar Chart Icon"/>
                  <p:cNvSpPr>
                    <a:spLocks noChangeAspect="1" noEditPoints="1"/>
                  </p:cNvSpPr>
                  <p:nvPr/>
                </p:nvSpPr>
                <p:spPr bwMode="auto">
                  <a:xfrm>
                    <a:off x="2813843" y="7119937"/>
                    <a:ext cx="209550" cy="193675"/>
                  </a:xfrm>
                  <a:custGeom>
                    <a:avLst/>
                    <a:gdLst>
                      <a:gd name="T0" fmla="*/ 84 w 733"/>
                      <a:gd name="T1" fmla="*/ 593 h 677"/>
                      <a:gd name="T2" fmla="*/ 84 w 733"/>
                      <a:gd name="T3" fmla="*/ 282 h 677"/>
                      <a:gd name="T4" fmla="*/ 225 w 733"/>
                      <a:gd name="T5" fmla="*/ 282 h 677"/>
                      <a:gd name="T6" fmla="*/ 225 w 733"/>
                      <a:gd name="T7" fmla="*/ 593 h 677"/>
                      <a:gd name="T8" fmla="*/ 84 w 733"/>
                      <a:gd name="T9" fmla="*/ 593 h 677"/>
                      <a:gd name="T10" fmla="*/ 254 w 733"/>
                      <a:gd name="T11" fmla="*/ 593 h 677"/>
                      <a:gd name="T12" fmla="*/ 254 w 733"/>
                      <a:gd name="T13" fmla="*/ 56 h 677"/>
                      <a:gd name="T14" fmla="*/ 395 w 733"/>
                      <a:gd name="T15" fmla="*/ 56 h 677"/>
                      <a:gd name="T16" fmla="*/ 395 w 733"/>
                      <a:gd name="T17" fmla="*/ 593 h 677"/>
                      <a:gd name="T18" fmla="*/ 254 w 733"/>
                      <a:gd name="T19" fmla="*/ 593 h 677"/>
                      <a:gd name="T20" fmla="*/ 423 w 733"/>
                      <a:gd name="T21" fmla="*/ 593 h 677"/>
                      <a:gd name="T22" fmla="*/ 423 w 733"/>
                      <a:gd name="T23" fmla="*/ 395 h 677"/>
                      <a:gd name="T24" fmla="*/ 564 w 733"/>
                      <a:gd name="T25" fmla="*/ 395 h 677"/>
                      <a:gd name="T26" fmla="*/ 564 w 733"/>
                      <a:gd name="T27" fmla="*/ 593 h 677"/>
                      <a:gd name="T28" fmla="*/ 423 w 733"/>
                      <a:gd name="T29" fmla="*/ 593 h 677"/>
                      <a:gd name="T30" fmla="*/ 592 w 733"/>
                      <a:gd name="T31" fmla="*/ 593 h 677"/>
                      <a:gd name="T32" fmla="*/ 592 w 733"/>
                      <a:gd name="T33" fmla="*/ 169 h 677"/>
                      <a:gd name="T34" fmla="*/ 733 w 733"/>
                      <a:gd name="T35" fmla="*/ 169 h 677"/>
                      <a:gd name="T36" fmla="*/ 733 w 733"/>
                      <a:gd name="T37" fmla="*/ 593 h 677"/>
                      <a:gd name="T38" fmla="*/ 592 w 733"/>
                      <a:gd name="T39" fmla="*/ 593 h 677"/>
                      <a:gd name="T40" fmla="*/ 0 w 733"/>
                      <a:gd name="T41" fmla="*/ 0 h 677"/>
                      <a:gd name="T42" fmla="*/ 56 w 733"/>
                      <a:gd name="T43" fmla="*/ 0 h 677"/>
                      <a:gd name="T44" fmla="*/ 56 w 733"/>
                      <a:gd name="T45" fmla="*/ 621 h 677"/>
                      <a:gd name="T46" fmla="*/ 733 w 733"/>
                      <a:gd name="T47" fmla="*/ 621 h 677"/>
                      <a:gd name="T48" fmla="*/ 733 w 733"/>
                      <a:gd name="T49" fmla="*/ 677 h 677"/>
                      <a:gd name="T50" fmla="*/ 0 w 733"/>
                      <a:gd name="T51" fmla="*/ 677 h 677"/>
                      <a:gd name="T52" fmla="*/ 0 w 733"/>
                      <a:gd name="T53"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3" h="677">
                        <a:moveTo>
                          <a:pt x="84" y="593"/>
                        </a:moveTo>
                        <a:lnTo>
                          <a:pt x="84" y="282"/>
                        </a:lnTo>
                        <a:lnTo>
                          <a:pt x="225" y="282"/>
                        </a:lnTo>
                        <a:lnTo>
                          <a:pt x="225" y="593"/>
                        </a:lnTo>
                        <a:lnTo>
                          <a:pt x="84" y="593"/>
                        </a:lnTo>
                        <a:close/>
                        <a:moveTo>
                          <a:pt x="254" y="593"/>
                        </a:moveTo>
                        <a:lnTo>
                          <a:pt x="254" y="56"/>
                        </a:lnTo>
                        <a:lnTo>
                          <a:pt x="395" y="56"/>
                        </a:lnTo>
                        <a:lnTo>
                          <a:pt x="395" y="593"/>
                        </a:lnTo>
                        <a:lnTo>
                          <a:pt x="254" y="593"/>
                        </a:lnTo>
                        <a:close/>
                        <a:moveTo>
                          <a:pt x="423" y="593"/>
                        </a:moveTo>
                        <a:lnTo>
                          <a:pt x="423" y="395"/>
                        </a:lnTo>
                        <a:lnTo>
                          <a:pt x="564" y="395"/>
                        </a:lnTo>
                        <a:lnTo>
                          <a:pt x="564" y="593"/>
                        </a:lnTo>
                        <a:lnTo>
                          <a:pt x="423" y="593"/>
                        </a:lnTo>
                        <a:close/>
                        <a:moveTo>
                          <a:pt x="592" y="593"/>
                        </a:moveTo>
                        <a:lnTo>
                          <a:pt x="592" y="169"/>
                        </a:lnTo>
                        <a:lnTo>
                          <a:pt x="733" y="169"/>
                        </a:lnTo>
                        <a:lnTo>
                          <a:pt x="733" y="593"/>
                        </a:lnTo>
                        <a:lnTo>
                          <a:pt x="592" y="593"/>
                        </a:lnTo>
                        <a:close/>
                        <a:moveTo>
                          <a:pt x="0" y="0"/>
                        </a:moveTo>
                        <a:lnTo>
                          <a:pt x="56" y="0"/>
                        </a:lnTo>
                        <a:lnTo>
                          <a:pt x="56" y="621"/>
                        </a:lnTo>
                        <a:lnTo>
                          <a:pt x="733" y="621"/>
                        </a:lnTo>
                        <a:lnTo>
                          <a:pt x="733" y="677"/>
                        </a:lnTo>
                        <a:lnTo>
                          <a:pt x="0" y="67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6" name="Circle"/>
                  <p:cNvSpPr>
                    <a:spLocks noChangeAspect="1" noEditPoints="1"/>
                  </p:cNvSpPr>
                  <p:nvPr/>
                </p:nvSpPr>
                <p:spPr bwMode="auto">
                  <a:xfrm>
                    <a:off x="2729706" y="7027862"/>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9" name="Command Line"/>
                <p:cNvGrpSpPr>
                  <a:grpSpLocks noChangeAspect="1"/>
                </p:cNvGrpSpPr>
                <p:nvPr/>
              </p:nvGrpSpPr>
              <p:grpSpPr>
                <a:xfrm>
                  <a:off x="6075244" y="3333750"/>
                  <a:ext cx="292608" cy="292608"/>
                  <a:chOff x="3127688" y="10444797"/>
                  <a:chExt cx="377825" cy="377825"/>
                </a:xfrm>
                <a:solidFill>
                  <a:srgbClr val="111111"/>
                </a:solidFill>
              </p:grpSpPr>
              <p:sp>
                <p:nvSpPr>
                  <p:cNvPr id="333" name="Command Line Icon"/>
                  <p:cNvSpPr>
                    <a:spLocks noChangeAspect="1" noEditPoints="1"/>
                  </p:cNvSpPr>
                  <p:nvPr/>
                </p:nvSpPr>
                <p:spPr bwMode="auto">
                  <a:xfrm>
                    <a:off x="3211825" y="10544809"/>
                    <a:ext cx="209550" cy="177800"/>
                  </a:xfrm>
                  <a:custGeom>
                    <a:avLst/>
                    <a:gdLst>
                      <a:gd name="T0" fmla="*/ 0 w 734"/>
                      <a:gd name="T1" fmla="*/ 0 h 621"/>
                      <a:gd name="T2" fmla="*/ 734 w 734"/>
                      <a:gd name="T3" fmla="*/ 0 h 621"/>
                      <a:gd name="T4" fmla="*/ 734 w 734"/>
                      <a:gd name="T5" fmla="*/ 621 h 621"/>
                      <a:gd name="T6" fmla="*/ 0 w 734"/>
                      <a:gd name="T7" fmla="*/ 621 h 621"/>
                      <a:gd name="T8" fmla="*/ 0 w 734"/>
                      <a:gd name="T9" fmla="*/ 0 h 621"/>
                      <a:gd name="T10" fmla="*/ 57 w 734"/>
                      <a:gd name="T11" fmla="*/ 113 h 621"/>
                      <a:gd name="T12" fmla="*/ 57 w 734"/>
                      <a:gd name="T13" fmla="*/ 565 h 621"/>
                      <a:gd name="T14" fmla="*/ 678 w 734"/>
                      <a:gd name="T15" fmla="*/ 565 h 621"/>
                      <a:gd name="T16" fmla="*/ 678 w 734"/>
                      <a:gd name="T17" fmla="*/ 113 h 621"/>
                      <a:gd name="T18" fmla="*/ 57 w 734"/>
                      <a:gd name="T19" fmla="*/ 113 h 621"/>
                      <a:gd name="T20" fmla="*/ 113 w 734"/>
                      <a:gd name="T21" fmla="*/ 198 h 621"/>
                      <a:gd name="T22" fmla="*/ 198 w 734"/>
                      <a:gd name="T23" fmla="*/ 198 h 621"/>
                      <a:gd name="T24" fmla="*/ 282 w 734"/>
                      <a:gd name="T25" fmla="*/ 311 h 621"/>
                      <a:gd name="T26" fmla="*/ 198 w 734"/>
                      <a:gd name="T27" fmla="*/ 424 h 621"/>
                      <a:gd name="T28" fmla="*/ 113 w 734"/>
                      <a:gd name="T29" fmla="*/ 424 h 621"/>
                      <a:gd name="T30" fmla="*/ 198 w 734"/>
                      <a:gd name="T31" fmla="*/ 311 h 621"/>
                      <a:gd name="T32" fmla="*/ 113 w 734"/>
                      <a:gd name="T33" fmla="*/ 19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4" h="621">
                        <a:moveTo>
                          <a:pt x="0" y="0"/>
                        </a:moveTo>
                        <a:lnTo>
                          <a:pt x="734" y="0"/>
                        </a:lnTo>
                        <a:lnTo>
                          <a:pt x="734" y="621"/>
                        </a:lnTo>
                        <a:lnTo>
                          <a:pt x="0" y="621"/>
                        </a:lnTo>
                        <a:lnTo>
                          <a:pt x="0" y="0"/>
                        </a:lnTo>
                        <a:close/>
                        <a:moveTo>
                          <a:pt x="57" y="113"/>
                        </a:moveTo>
                        <a:lnTo>
                          <a:pt x="57" y="565"/>
                        </a:lnTo>
                        <a:lnTo>
                          <a:pt x="678" y="565"/>
                        </a:lnTo>
                        <a:lnTo>
                          <a:pt x="678" y="113"/>
                        </a:lnTo>
                        <a:lnTo>
                          <a:pt x="57" y="113"/>
                        </a:lnTo>
                        <a:close/>
                        <a:moveTo>
                          <a:pt x="113" y="198"/>
                        </a:moveTo>
                        <a:lnTo>
                          <a:pt x="198" y="198"/>
                        </a:lnTo>
                        <a:lnTo>
                          <a:pt x="282" y="311"/>
                        </a:lnTo>
                        <a:lnTo>
                          <a:pt x="198" y="424"/>
                        </a:lnTo>
                        <a:lnTo>
                          <a:pt x="113" y="424"/>
                        </a:lnTo>
                        <a:lnTo>
                          <a:pt x="198" y="311"/>
                        </a:lnTo>
                        <a:lnTo>
                          <a:pt x="113" y="1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4" name="Circle"/>
                  <p:cNvSpPr>
                    <a:spLocks noChangeAspect="1" noEditPoints="1"/>
                  </p:cNvSpPr>
                  <p:nvPr/>
                </p:nvSpPr>
                <p:spPr bwMode="auto">
                  <a:xfrm>
                    <a:off x="3127688" y="10444797"/>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30" name="Tiles (9)"/>
                <p:cNvGrpSpPr>
                  <a:grpSpLocks noChangeAspect="1"/>
                </p:cNvGrpSpPr>
                <p:nvPr/>
              </p:nvGrpSpPr>
              <p:grpSpPr>
                <a:xfrm>
                  <a:off x="8209352" y="3333750"/>
                  <a:ext cx="292608" cy="292608"/>
                  <a:chOff x="1944686" y="5908675"/>
                  <a:chExt cx="377825" cy="377825"/>
                </a:xfrm>
                <a:solidFill>
                  <a:srgbClr val="111111"/>
                </a:solidFill>
              </p:grpSpPr>
              <p:sp>
                <p:nvSpPr>
                  <p:cNvPr id="331" name="Tiles (9) Icon"/>
                  <p:cNvSpPr>
                    <a:spLocks noChangeAspect="1" noEditPoints="1"/>
                  </p:cNvSpPr>
                  <p:nvPr/>
                </p:nvSpPr>
                <p:spPr bwMode="auto">
                  <a:xfrm>
                    <a:off x="2044698" y="6008687"/>
                    <a:ext cx="177800" cy="177800"/>
                  </a:xfrm>
                  <a:custGeom>
                    <a:avLst/>
                    <a:gdLst>
                      <a:gd name="T0" fmla="*/ 226 w 621"/>
                      <a:gd name="T1" fmla="*/ 226 h 621"/>
                      <a:gd name="T2" fmla="*/ 395 w 621"/>
                      <a:gd name="T3" fmla="*/ 226 h 621"/>
                      <a:gd name="T4" fmla="*/ 395 w 621"/>
                      <a:gd name="T5" fmla="*/ 395 h 621"/>
                      <a:gd name="T6" fmla="*/ 226 w 621"/>
                      <a:gd name="T7" fmla="*/ 395 h 621"/>
                      <a:gd name="T8" fmla="*/ 226 w 621"/>
                      <a:gd name="T9" fmla="*/ 226 h 621"/>
                      <a:gd name="T10" fmla="*/ 226 w 621"/>
                      <a:gd name="T11" fmla="*/ 0 h 621"/>
                      <a:gd name="T12" fmla="*/ 395 w 621"/>
                      <a:gd name="T13" fmla="*/ 0 h 621"/>
                      <a:gd name="T14" fmla="*/ 395 w 621"/>
                      <a:gd name="T15" fmla="*/ 170 h 621"/>
                      <a:gd name="T16" fmla="*/ 226 w 621"/>
                      <a:gd name="T17" fmla="*/ 170 h 621"/>
                      <a:gd name="T18" fmla="*/ 226 w 621"/>
                      <a:gd name="T19" fmla="*/ 0 h 621"/>
                      <a:gd name="T20" fmla="*/ 0 w 621"/>
                      <a:gd name="T21" fmla="*/ 0 h 621"/>
                      <a:gd name="T22" fmla="*/ 170 w 621"/>
                      <a:gd name="T23" fmla="*/ 0 h 621"/>
                      <a:gd name="T24" fmla="*/ 170 w 621"/>
                      <a:gd name="T25" fmla="*/ 170 h 621"/>
                      <a:gd name="T26" fmla="*/ 0 w 621"/>
                      <a:gd name="T27" fmla="*/ 170 h 621"/>
                      <a:gd name="T28" fmla="*/ 0 w 621"/>
                      <a:gd name="T29" fmla="*/ 0 h 621"/>
                      <a:gd name="T30" fmla="*/ 0 w 621"/>
                      <a:gd name="T31" fmla="*/ 226 h 621"/>
                      <a:gd name="T32" fmla="*/ 170 w 621"/>
                      <a:gd name="T33" fmla="*/ 226 h 621"/>
                      <a:gd name="T34" fmla="*/ 170 w 621"/>
                      <a:gd name="T35" fmla="*/ 395 h 621"/>
                      <a:gd name="T36" fmla="*/ 0 w 621"/>
                      <a:gd name="T37" fmla="*/ 395 h 621"/>
                      <a:gd name="T38" fmla="*/ 0 w 621"/>
                      <a:gd name="T39" fmla="*/ 226 h 621"/>
                      <a:gd name="T40" fmla="*/ 452 w 621"/>
                      <a:gd name="T41" fmla="*/ 226 h 621"/>
                      <a:gd name="T42" fmla="*/ 621 w 621"/>
                      <a:gd name="T43" fmla="*/ 226 h 621"/>
                      <a:gd name="T44" fmla="*/ 621 w 621"/>
                      <a:gd name="T45" fmla="*/ 395 h 621"/>
                      <a:gd name="T46" fmla="*/ 452 w 621"/>
                      <a:gd name="T47" fmla="*/ 395 h 621"/>
                      <a:gd name="T48" fmla="*/ 452 w 621"/>
                      <a:gd name="T49" fmla="*/ 226 h 621"/>
                      <a:gd name="T50" fmla="*/ 452 w 621"/>
                      <a:gd name="T51" fmla="*/ 0 h 621"/>
                      <a:gd name="T52" fmla="*/ 621 w 621"/>
                      <a:gd name="T53" fmla="*/ 0 h 621"/>
                      <a:gd name="T54" fmla="*/ 621 w 621"/>
                      <a:gd name="T55" fmla="*/ 170 h 621"/>
                      <a:gd name="T56" fmla="*/ 452 w 621"/>
                      <a:gd name="T57" fmla="*/ 170 h 621"/>
                      <a:gd name="T58" fmla="*/ 452 w 621"/>
                      <a:gd name="T59" fmla="*/ 0 h 621"/>
                      <a:gd name="T60" fmla="*/ 0 w 621"/>
                      <a:gd name="T61" fmla="*/ 452 h 621"/>
                      <a:gd name="T62" fmla="*/ 170 w 621"/>
                      <a:gd name="T63" fmla="*/ 452 h 621"/>
                      <a:gd name="T64" fmla="*/ 170 w 621"/>
                      <a:gd name="T65" fmla="*/ 621 h 621"/>
                      <a:gd name="T66" fmla="*/ 0 w 621"/>
                      <a:gd name="T67" fmla="*/ 621 h 621"/>
                      <a:gd name="T68" fmla="*/ 0 w 621"/>
                      <a:gd name="T69" fmla="*/ 452 h 621"/>
                      <a:gd name="T70" fmla="*/ 226 w 621"/>
                      <a:gd name="T71" fmla="*/ 452 h 621"/>
                      <a:gd name="T72" fmla="*/ 395 w 621"/>
                      <a:gd name="T73" fmla="*/ 452 h 621"/>
                      <a:gd name="T74" fmla="*/ 395 w 621"/>
                      <a:gd name="T75" fmla="*/ 621 h 621"/>
                      <a:gd name="T76" fmla="*/ 226 w 621"/>
                      <a:gd name="T77" fmla="*/ 621 h 621"/>
                      <a:gd name="T78" fmla="*/ 226 w 621"/>
                      <a:gd name="T79" fmla="*/ 452 h 621"/>
                      <a:gd name="T80" fmla="*/ 452 w 621"/>
                      <a:gd name="T81" fmla="*/ 452 h 621"/>
                      <a:gd name="T82" fmla="*/ 621 w 621"/>
                      <a:gd name="T83" fmla="*/ 452 h 621"/>
                      <a:gd name="T84" fmla="*/ 621 w 621"/>
                      <a:gd name="T85" fmla="*/ 621 h 621"/>
                      <a:gd name="T86" fmla="*/ 452 w 621"/>
                      <a:gd name="T87" fmla="*/ 621 h 621"/>
                      <a:gd name="T88" fmla="*/ 452 w 621"/>
                      <a:gd name="T89" fmla="*/ 45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1" h="621">
                        <a:moveTo>
                          <a:pt x="226" y="226"/>
                        </a:moveTo>
                        <a:lnTo>
                          <a:pt x="395" y="226"/>
                        </a:lnTo>
                        <a:lnTo>
                          <a:pt x="395" y="395"/>
                        </a:lnTo>
                        <a:lnTo>
                          <a:pt x="226" y="395"/>
                        </a:lnTo>
                        <a:lnTo>
                          <a:pt x="226" y="226"/>
                        </a:lnTo>
                        <a:close/>
                        <a:moveTo>
                          <a:pt x="226" y="0"/>
                        </a:moveTo>
                        <a:lnTo>
                          <a:pt x="395" y="0"/>
                        </a:lnTo>
                        <a:lnTo>
                          <a:pt x="395" y="170"/>
                        </a:lnTo>
                        <a:lnTo>
                          <a:pt x="226" y="170"/>
                        </a:lnTo>
                        <a:lnTo>
                          <a:pt x="226" y="0"/>
                        </a:lnTo>
                        <a:close/>
                        <a:moveTo>
                          <a:pt x="0" y="0"/>
                        </a:moveTo>
                        <a:lnTo>
                          <a:pt x="170" y="0"/>
                        </a:lnTo>
                        <a:lnTo>
                          <a:pt x="170" y="170"/>
                        </a:lnTo>
                        <a:lnTo>
                          <a:pt x="0" y="170"/>
                        </a:lnTo>
                        <a:lnTo>
                          <a:pt x="0" y="0"/>
                        </a:lnTo>
                        <a:close/>
                        <a:moveTo>
                          <a:pt x="0" y="226"/>
                        </a:moveTo>
                        <a:lnTo>
                          <a:pt x="170" y="226"/>
                        </a:lnTo>
                        <a:lnTo>
                          <a:pt x="170" y="395"/>
                        </a:lnTo>
                        <a:lnTo>
                          <a:pt x="0" y="395"/>
                        </a:lnTo>
                        <a:lnTo>
                          <a:pt x="0" y="226"/>
                        </a:lnTo>
                        <a:close/>
                        <a:moveTo>
                          <a:pt x="452" y="226"/>
                        </a:moveTo>
                        <a:lnTo>
                          <a:pt x="621" y="226"/>
                        </a:lnTo>
                        <a:lnTo>
                          <a:pt x="621" y="395"/>
                        </a:lnTo>
                        <a:lnTo>
                          <a:pt x="452" y="395"/>
                        </a:lnTo>
                        <a:lnTo>
                          <a:pt x="452" y="226"/>
                        </a:lnTo>
                        <a:close/>
                        <a:moveTo>
                          <a:pt x="452" y="0"/>
                        </a:moveTo>
                        <a:lnTo>
                          <a:pt x="621" y="0"/>
                        </a:lnTo>
                        <a:lnTo>
                          <a:pt x="621" y="170"/>
                        </a:lnTo>
                        <a:lnTo>
                          <a:pt x="452" y="170"/>
                        </a:lnTo>
                        <a:lnTo>
                          <a:pt x="452" y="0"/>
                        </a:lnTo>
                        <a:close/>
                        <a:moveTo>
                          <a:pt x="0" y="452"/>
                        </a:moveTo>
                        <a:lnTo>
                          <a:pt x="170" y="452"/>
                        </a:lnTo>
                        <a:lnTo>
                          <a:pt x="170" y="621"/>
                        </a:lnTo>
                        <a:lnTo>
                          <a:pt x="0" y="621"/>
                        </a:lnTo>
                        <a:lnTo>
                          <a:pt x="0" y="452"/>
                        </a:lnTo>
                        <a:close/>
                        <a:moveTo>
                          <a:pt x="226" y="452"/>
                        </a:moveTo>
                        <a:lnTo>
                          <a:pt x="395" y="452"/>
                        </a:lnTo>
                        <a:lnTo>
                          <a:pt x="395" y="621"/>
                        </a:lnTo>
                        <a:lnTo>
                          <a:pt x="226" y="621"/>
                        </a:lnTo>
                        <a:lnTo>
                          <a:pt x="226" y="452"/>
                        </a:lnTo>
                        <a:close/>
                        <a:moveTo>
                          <a:pt x="452" y="452"/>
                        </a:moveTo>
                        <a:lnTo>
                          <a:pt x="621" y="452"/>
                        </a:lnTo>
                        <a:lnTo>
                          <a:pt x="621" y="621"/>
                        </a:lnTo>
                        <a:lnTo>
                          <a:pt x="452" y="621"/>
                        </a:lnTo>
                        <a:lnTo>
                          <a:pt x="452" y="4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2" name="Circle"/>
                  <p:cNvSpPr>
                    <a:spLocks noChangeAspect="1" noEditPoints="1"/>
                  </p:cNvSpPr>
                  <p:nvPr/>
                </p:nvSpPr>
                <p:spPr bwMode="auto">
                  <a:xfrm>
                    <a:off x="1944686" y="590867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sp>
            <p:nvSpPr>
              <p:cNvPr id="316" name="Rectangle 315"/>
              <p:cNvSpPr/>
              <p:nvPr/>
            </p:nvSpPr>
            <p:spPr>
              <a:xfrm>
                <a:off x="1769098" y="2843540"/>
                <a:ext cx="6582333" cy="261610"/>
              </a:xfrm>
              <a:prstGeom prst="rect">
                <a:avLst/>
              </a:prstGeom>
            </p:spPr>
            <p:txBody>
              <a:bodyPr wrap="square">
                <a:spAutoFit/>
              </a:bodyPr>
              <a:lstStyle/>
              <a:p>
                <a:pPr algn="ctr"/>
                <a:r>
                  <a:rPr lang="en-US" sz="1100" b="1" dirty="0" smtClean="0">
                    <a:solidFill>
                      <a:srgbClr val="111111"/>
                    </a:solidFill>
                    <a:latin typeface="Trebuchet MS"/>
                    <a:cs typeface="Trebuchet MS"/>
                  </a:rPr>
                  <a:t>Shared visibility and flexible automation</a:t>
                </a:r>
                <a:endParaRPr lang="en-US" sz="1100" b="1" dirty="0">
                  <a:solidFill>
                    <a:srgbClr val="111111"/>
                  </a:solidFill>
                  <a:latin typeface="Trebuchet MS"/>
                  <a:cs typeface="Trebuchet MS"/>
                </a:endParaRPr>
              </a:p>
            </p:txBody>
          </p:sp>
        </p:grpSp>
        <p:grpSp>
          <p:nvGrpSpPr>
            <p:cNvPr id="345" name="Group 344"/>
            <p:cNvGrpSpPr/>
            <p:nvPr/>
          </p:nvGrpSpPr>
          <p:grpSpPr>
            <a:xfrm>
              <a:off x="1509784" y="3793449"/>
              <a:ext cx="6590379" cy="833934"/>
              <a:chOff x="1765486" y="3605540"/>
              <a:chExt cx="6590379" cy="833934"/>
            </a:xfrm>
          </p:grpSpPr>
          <p:sp>
            <p:nvSpPr>
              <p:cNvPr id="346" name="Rectangle 345"/>
              <p:cNvSpPr/>
              <p:nvPr/>
            </p:nvSpPr>
            <p:spPr>
              <a:xfrm>
                <a:off x="1765486" y="3638550"/>
                <a:ext cx="6580791" cy="800924"/>
              </a:xfrm>
              <a:prstGeom prst="rect">
                <a:avLst/>
              </a:prstGeom>
              <a:solidFill>
                <a:schemeClr val="bg1">
                  <a:lumMod val="65000"/>
                  <a:alpha val="4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en-US" sz="2000">
                  <a:solidFill>
                    <a:srgbClr val="FFFFFF"/>
                  </a:solidFill>
                  <a:latin typeface="Trebuchet MS"/>
                  <a:cs typeface="Trebuchet MS"/>
                </a:endParaRPr>
              </a:p>
            </p:txBody>
          </p:sp>
          <p:grpSp>
            <p:nvGrpSpPr>
              <p:cNvPr id="347" name="Group 346"/>
              <p:cNvGrpSpPr/>
              <p:nvPr/>
            </p:nvGrpSpPr>
            <p:grpSpPr>
              <a:xfrm>
                <a:off x="1825384" y="3916884"/>
                <a:ext cx="6296657" cy="434642"/>
                <a:chOff x="1428962" y="4095750"/>
                <a:chExt cx="7314430" cy="504896"/>
              </a:xfrm>
            </p:grpSpPr>
            <p:sp>
              <p:nvSpPr>
                <p:cNvPr id="349" name="Rectangle 348"/>
                <p:cNvSpPr/>
                <p:nvPr/>
              </p:nvSpPr>
              <p:spPr>
                <a:xfrm>
                  <a:off x="6491966" y="4386131"/>
                  <a:ext cx="586937" cy="214515"/>
                </a:xfrm>
                <a:prstGeom prst="rect">
                  <a:avLst/>
                </a:prstGeom>
              </p:spPr>
              <p:txBody>
                <a:bodyPr wrap="none">
                  <a:spAutoFit/>
                </a:bodyPr>
                <a:lstStyle/>
                <a:p>
                  <a:pPr algn="ctr"/>
                  <a:r>
                    <a:rPr lang="en-US" sz="600" b="1" dirty="0" smtClean="0">
                      <a:solidFill>
                        <a:srgbClr val="111111"/>
                      </a:solidFill>
                      <a:latin typeface="Trebuchet MS"/>
                      <a:cs typeface="Trebuchet MS"/>
                    </a:rPr>
                    <a:t>Security</a:t>
                  </a:r>
                  <a:endParaRPr lang="en-US" sz="600" b="1" dirty="0">
                    <a:solidFill>
                      <a:srgbClr val="111111"/>
                    </a:solidFill>
                    <a:latin typeface="Trebuchet MS"/>
                    <a:cs typeface="Trebuchet MS"/>
                  </a:endParaRPr>
                </a:p>
              </p:txBody>
            </p:sp>
            <p:sp>
              <p:nvSpPr>
                <p:cNvPr id="350" name="Rectangle 349"/>
                <p:cNvSpPr/>
                <p:nvPr/>
              </p:nvSpPr>
              <p:spPr>
                <a:xfrm>
                  <a:off x="1428962" y="4386130"/>
                  <a:ext cx="929564" cy="214515"/>
                </a:xfrm>
                <a:prstGeom prst="rect">
                  <a:avLst/>
                </a:prstGeom>
              </p:spPr>
              <p:txBody>
                <a:bodyPr wrap="none">
                  <a:spAutoFit/>
                </a:bodyPr>
                <a:lstStyle/>
                <a:p>
                  <a:pPr algn="ctr"/>
                  <a:r>
                    <a:rPr lang="en-US" sz="600" b="1" dirty="0" smtClean="0">
                      <a:solidFill>
                        <a:srgbClr val="111111"/>
                      </a:solidFill>
                      <a:latin typeface="Trebuchet MS"/>
                      <a:cs typeface="Trebuchet MS"/>
                    </a:rPr>
                    <a:t>High Availability</a:t>
                  </a:r>
                  <a:endParaRPr lang="en-US" sz="600" b="1" dirty="0">
                    <a:solidFill>
                      <a:srgbClr val="111111"/>
                    </a:solidFill>
                    <a:latin typeface="Trebuchet MS"/>
                    <a:cs typeface="Trebuchet MS"/>
                  </a:endParaRPr>
                </a:p>
              </p:txBody>
            </p:sp>
            <p:sp>
              <p:nvSpPr>
                <p:cNvPr id="351" name="Rectangle 350"/>
                <p:cNvSpPr/>
                <p:nvPr/>
              </p:nvSpPr>
              <p:spPr>
                <a:xfrm>
                  <a:off x="2956811" y="4386130"/>
                  <a:ext cx="1138120" cy="214515"/>
                </a:xfrm>
                <a:prstGeom prst="rect">
                  <a:avLst/>
                </a:prstGeom>
              </p:spPr>
              <p:txBody>
                <a:bodyPr wrap="none">
                  <a:spAutoFit/>
                </a:bodyPr>
                <a:lstStyle/>
                <a:p>
                  <a:pPr algn="ctr"/>
                  <a:r>
                    <a:rPr lang="en-US" sz="600" b="1" dirty="0" smtClean="0">
                      <a:solidFill>
                        <a:srgbClr val="111111"/>
                      </a:solidFill>
                      <a:latin typeface="Trebuchet MS"/>
                      <a:cs typeface="Trebuchet MS"/>
                    </a:rPr>
                    <a:t>Horizontal Scalability</a:t>
                  </a:r>
                  <a:endParaRPr lang="en-US" sz="600" b="1" dirty="0">
                    <a:solidFill>
                      <a:srgbClr val="111111"/>
                    </a:solidFill>
                    <a:latin typeface="Trebuchet MS"/>
                    <a:cs typeface="Trebuchet MS"/>
                  </a:endParaRPr>
                </a:p>
              </p:txBody>
            </p:sp>
            <p:sp>
              <p:nvSpPr>
                <p:cNvPr id="352" name="Rectangle 351"/>
                <p:cNvSpPr/>
                <p:nvPr/>
              </p:nvSpPr>
              <p:spPr>
                <a:xfrm>
                  <a:off x="4780591" y="4386130"/>
                  <a:ext cx="721008" cy="214515"/>
                </a:xfrm>
                <a:prstGeom prst="rect">
                  <a:avLst/>
                </a:prstGeom>
              </p:spPr>
              <p:txBody>
                <a:bodyPr wrap="none">
                  <a:spAutoFit/>
                </a:bodyPr>
                <a:lstStyle/>
                <a:p>
                  <a:pPr algn="ctr"/>
                  <a:r>
                    <a:rPr lang="en-US" sz="600" b="1" dirty="0" smtClean="0">
                      <a:solidFill>
                        <a:srgbClr val="111111"/>
                      </a:solidFill>
                      <a:latin typeface="Trebuchet MS"/>
                      <a:cs typeface="Trebuchet MS"/>
                    </a:rPr>
                    <a:t>Traceability</a:t>
                  </a:r>
                  <a:endParaRPr lang="en-US" sz="600" b="1" dirty="0">
                    <a:solidFill>
                      <a:srgbClr val="111111"/>
                    </a:solidFill>
                    <a:latin typeface="Trebuchet MS"/>
                    <a:cs typeface="Trebuchet MS"/>
                  </a:endParaRPr>
                </a:p>
              </p:txBody>
            </p:sp>
            <p:sp>
              <p:nvSpPr>
                <p:cNvPr id="353" name="Rectangle 352"/>
                <p:cNvSpPr/>
                <p:nvPr/>
              </p:nvSpPr>
              <p:spPr>
                <a:xfrm>
                  <a:off x="7928085" y="4386130"/>
                  <a:ext cx="815307" cy="214515"/>
                </a:xfrm>
                <a:prstGeom prst="rect">
                  <a:avLst/>
                </a:prstGeom>
              </p:spPr>
              <p:txBody>
                <a:bodyPr wrap="none">
                  <a:spAutoFit/>
                </a:bodyPr>
                <a:lstStyle/>
                <a:p>
                  <a:pPr algn="ctr"/>
                  <a:r>
                    <a:rPr lang="en-US" sz="600" b="1" dirty="0" smtClean="0">
                      <a:solidFill>
                        <a:srgbClr val="111111"/>
                      </a:solidFill>
                      <a:latin typeface="Trebuchet MS"/>
                      <a:cs typeface="Trebuchet MS"/>
                    </a:rPr>
                    <a:t>Multi-platform</a:t>
                  </a:r>
                  <a:endParaRPr lang="en-US" sz="600" b="1" dirty="0">
                    <a:solidFill>
                      <a:srgbClr val="111111"/>
                    </a:solidFill>
                    <a:latin typeface="Trebuchet MS"/>
                    <a:cs typeface="Trebuchet MS"/>
                  </a:endParaRPr>
                </a:p>
              </p:txBody>
            </p:sp>
            <p:grpSp>
              <p:nvGrpSpPr>
                <p:cNvPr id="354" name="Group 353"/>
                <p:cNvGrpSpPr>
                  <a:grpSpLocks noChangeAspect="1"/>
                </p:cNvGrpSpPr>
                <p:nvPr/>
              </p:nvGrpSpPr>
              <p:grpSpPr>
                <a:xfrm>
                  <a:off x="1800271" y="4095750"/>
                  <a:ext cx="292608" cy="292608"/>
                  <a:chOff x="1562893" y="7016749"/>
                  <a:chExt cx="377825" cy="377825"/>
                </a:xfrm>
                <a:solidFill>
                  <a:srgbClr val="111111"/>
                </a:solidFill>
              </p:grpSpPr>
              <p:sp>
                <p:nvSpPr>
                  <p:cNvPr id="367" name="Layers"/>
                  <p:cNvSpPr>
                    <a:spLocks noChangeAspect="1" noEditPoints="1"/>
                  </p:cNvSpPr>
                  <p:nvPr/>
                </p:nvSpPr>
                <p:spPr bwMode="auto">
                  <a:xfrm>
                    <a:off x="1654968" y="7108824"/>
                    <a:ext cx="193675" cy="193675"/>
                  </a:xfrm>
                  <a:custGeom>
                    <a:avLst/>
                    <a:gdLst>
                      <a:gd name="T0" fmla="*/ 677 w 677"/>
                      <a:gd name="T1" fmla="*/ 339 h 677"/>
                      <a:gd name="T2" fmla="*/ 338 w 677"/>
                      <a:gd name="T3" fmla="*/ 508 h 677"/>
                      <a:gd name="T4" fmla="*/ 0 w 677"/>
                      <a:gd name="T5" fmla="*/ 339 h 677"/>
                      <a:gd name="T6" fmla="*/ 113 w 677"/>
                      <a:gd name="T7" fmla="*/ 282 h 677"/>
                      <a:gd name="T8" fmla="*/ 338 w 677"/>
                      <a:gd name="T9" fmla="*/ 395 h 677"/>
                      <a:gd name="T10" fmla="*/ 564 w 677"/>
                      <a:gd name="T11" fmla="*/ 282 h 677"/>
                      <a:gd name="T12" fmla="*/ 677 w 677"/>
                      <a:gd name="T13" fmla="*/ 339 h 677"/>
                      <a:gd name="T14" fmla="*/ 338 w 677"/>
                      <a:gd name="T15" fmla="*/ 0 h 677"/>
                      <a:gd name="T16" fmla="*/ 677 w 677"/>
                      <a:gd name="T17" fmla="*/ 169 h 677"/>
                      <a:gd name="T18" fmla="*/ 338 w 677"/>
                      <a:gd name="T19" fmla="*/ 339 h 677"/>
                      <a:gd name="T20" fmla="*/ 0 w 677"/>
                      <a:gd name="T21" fmla="*/ 169 h 677"/>
                      <a:gd name="T22" fmla="*/ 338 w 677"/>
                      <a:gd name="T23" fmla="*/ 0 h 677"/>
                      <a:gd name="T24" fmla="*/ 677 w 677"/>
                      <a:gd name="T25" fmla="*/ 508 h 677"/>
                      <a:gd name="T26" fmla="*/ 338 w 677"/>
                      <a:gd name="T27" fmla="*/ 677 h 677"/>
                      <a:gd name="T28" fmla="*/ 0 w 677"/>
                      <a:gd name="T29" fmla="*/ 508 h 677"/>
                      <a:gd name="T30" fmla="*/ 113 w 677"/>
                      <a:gd name="T31" fmla="*/ 451 h 677"/>
                      <a:gd name="T32" fmla="*/ 338 w 677"/>
                      <a:gd name="T33" fmla="*/ 564 h 677"/>
                      <a:gd name="T34" fmla="*/ 564 w 677"/>
                      <a:gd name="T35" fmla="*/ 451 h 677"/>
                      <a:gd name="T36" fmla="*/ 677 w 677"/>
                      <a:gd name="T37" fmla="*/ 508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7" h="677">
                        <a:moveTo>
                          <a:pt x="677" y="339"/>
                        </a:moveTo>
                        <a:lnTo>
                          <a:pt x="338" y="508"/>
                        </a:lnTo>
                        <a:lnTo>
                          <a:pt x="0" y="339"/>
                        </a:lnTo>
                        <a:lnTo>
                          <a:pt x="113" y="282"/>
                        </a:lnTo>
                        <a:lnTo>
                          <a:pt x="338" y="395"/>
                        </a:lnTo>
                        <a:lnTo>
                          <a:pt x="564" y="282"/>
                        </a:lnTo>
                        <a:lnTo>
                          <a:pt x="677" y="339"/>
                        </a:lnTo>
                        <a:close/>
                        <a:moveTo>
                          <a:pt x="338" y="0"/>
                        </a:moveTo>
                        <a:lnTo>
                          <a:pt x="677" y="169"/>
                        </a:lnTo>
                        <a:lnTo>
                          <a:pt x="338" y="339"/>
                        </a:lnTo>
                        <a:lnTo>
                          <a:pt x="0" y="169"/>
                        </a:lnTo>
                        <a:lnTo>
                          <a:pt x="338" y="0"/>
                        </a:lnTo>
                        <a:close/>
                        <a:moveTo>
                          <a:pt x="677" y="508"/>
                        </a:moveTo>
                        <a:lnTo>
                          <a:pt x="338" y="677"/>
                        </a:lnTo>
                        <a:lnTo>
                          <a:pt x="0" y="508"/>
                        </a:lnTo>
                        <a:lnTo>
                          <a:pt x="113" y="451"/>
                        </a:lnTo>
                        <a:lnTo>
                          <a:pt x="338" y="564"/>
                        </a:lnTo>
                        <a:lnTo>
                          <a:pt x="564" y="451"/>
                        </a:lnTo>
                        <a:lnTo>
                          <a:pt x="677" y="5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8" name="Circle"/>
                  <p:cNvSpPr>
                    <a:spLocks noChangeAspect="1" noEditPoints="1"/>
                  </p:cNvSpPr>
                  <p:nvPr/>
                </p:nvSpPr>
                <p:spPr bwMode="auto">
                  <a:xfrm>
                    <a:off x="1562893" y="7016749"/>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5" name="Tiles (16)"/>
                <p:cNvGrpSpPr>
                  <a:grpSpLocks noChangeAspect="1"/>
                </p:cNvGrpSpPr>
                <p:nvPr/>
              </p:nvGrpSpPr>
              <p:grpSpPr>
                <a:xfrm>
                  <a:off x="3403428" y="4095750"/>
                  <a:ext cx="292608" cy="292608"/>
                  <a:chOff x="2327274" y="5913438"/>
                  <a:chExt cx="377825" cy="377825"/>
                </a:xfrm>
                <a:solidFill>
                  <a:srgbClr val="111111"/>
                </a:solidFill>
              </p:grpSpPr>
              <p:sp>
                <p:nvSpPr>
                  <p:cNvPr id="365" name="Tiles (16) Icon"/>
                  <p:cNvSpPr>
                    <a:spLocks noChangeAspect="1" noEditPoints="1"/>
                  </p:cNvSpPr>
                  <p:nvPr/>
                </p:nvSpPr>
                <p:spPr bwMode="auto">
                  <a:xfrm>
                    <a:off x="2427286" y="6013450"/>
                    <a:ext cx="177800" cy="177800"/>
                  </a:xfrm>
                  <a:custGeom>
                    <a:avLst/>
                    <a:gdLst>
                      <a:gd name="T0" fmla="*/ 282 w 620"/>
                      <a:gd name="T1" fmla="*/ 170 h 621"/>
                      <a:gd name="T2" fmla="*/ 169 w 620"/>
                      <a:gd name="T3" fmla="*/ 283 h 621"/>
                      <a:gd name="T4" fmla="*/ 169 w 620"/>
                      <a:gd name="T5" fmla="*/ 339 h 621"/>
                      <a:gd name="T6" fmla="*/ 282 w 620"/>
                      <a:gd name="T7" fmla="*/ 452 h 621"/>
                      <a:gd name="T8" fmla="*/ 169 w 620"/>
                      <a:gd name="T9" fmla="*/ 339 h 621"/>
                      <a:gd name="T10" fmla="*/ 451 w 620"/>
                      <a:gd name="T11" fmla="*/ 339 h 621"/>
                      <a:gd name="T12" fmla="*/ 338 w 620"/>
                      <a:gd name="T13" fmla="*/ 452 h 621"/>
                      <a:gd name="T14" fmla="*/ 338 w 620"/>
                      <a:gd name="T15" fmla="*/ 170 h 621"/>
                      <a:gd name="T16" fmla="*/ 451 w 620"/>
                      <a:gd name="T17" fmla="*/ 283 h 621"/>
                      <a:gd name="T18" fmla="*/ 338 w 620"/>
                      <a:gd name="T19" fmla="*/ 170 h 621"/>
                      <a:gd name="T20" fmla="*/ 112 w 620"/>
                      <a:gd name="T21" fmla="*/ 170 h 621"/>
                      <a:gd name="T22" fmla="*/ 0 w 620"/>
                      <a:gd name="T23" fmla="*/ 283 h 621"/>
                      <a:gd name="T24" fmla="*/ 508 w 620"/>
                      <a:gd name="T25" fmla="*/ 170 h 621"/>
                      <a:gd name="T26" fmla="*/ 620 w 620"/>
                      <a:gd name="T27" fmla="*/ 283 h 621"/>
                      <a:gd name="T28" fmla="*/ 508 w 620"/>
                      <a:gd name="T29" fmla="*/ 170 h 621"/>
                      <a:gd name="T30" fmla="*/ 112 w 620"/>
                      <a:gd name="T31" fmla="*/ 0 h 621"/>
                      <a:gd name="T32" fmla="*/ 0 w 620"/>
                      <a:gd name="T33" fmla="*/ 113 h 621"/>
                      <a:gd name="T34" fmla="*/ 169 w 620"/>
                      <a:gd name="T35" fmla="*/ 0 h 621"/>
                      <a:gd name="T36" fmla="*/ 282 w 620"/>
                      <a:gd name="T37" fmla="*/ 113 h 621"/>
                      <a:gd name="T38" fmla="*/ 169 w 620"/>
                      <a:gd name="T39" fmla="*/ 0 h 621"/>
                      <a:gd name="T40" fmla="*/ 451 w 620"/>
                      <a:gd name="T41" fmla="*/ 0 h 621"/>
                      <a:gd name="T42" fmla="*/ 338 w 620"/>
                      <a:gd name="T43" fmla="*/ 113 h 621"/>
                      <a:gd name="T44" fmla="*/ 508 w 620"/>
                      <a:gd name="T45" fmla="*/ 0 h 621"/>
                      <a:gd name="T46" fmla="*/ 620 w 620"/>
                      <a:gd name="T47" fmla="*/ 113 h 621"/>
                      <a:gd name="T48" fmla="*/ 508 w 620"/>
                      <a:gd name="T49" fmla="*/ 0 h 621"/>
                      <a:gd name="T50" fmla="*/ 112 w 620"/>
                      <a:gd name="T51" fmla="*/ 339 h 621"/>
                      <a:gd name="T52" fmla="*/ 0 w 620"/>
                      <a:gd name="T53" fmla="*/ 452 h 621"/>
                      <a:gd name="T54" fmla="*/ 508 w 620"/>
                      <a:gd name="T55" fmla="*/ 339 h 621"/>
                      <a:gd name="T56" fmla="*/ 620 w 620"/>
                      <a:gd name="T57" fmla="*/ 452 h 621"/>
                      <a:gd name="T58" fmla="*/ 508 w 620"/>
                      <a:gd name="T59" fmla="*/ 339 h 621"/>
                      <a:gd name="T60" fmla="*/ 282 w 620"/>
                      <a:gd name="T61" fmla="*/ 508 h 621"/>
                      <a:gd name="T62" fmla="*/ 169 w 620"/>
                      <a:gd name="T63" fmla="*/ 621 h 621"/>
                      <a:gd name="T64" fmla="*/ 338 w 620"/>
                      <a:gd name="T65" fmla="*/ 508 h 621"/>
                      <a:gd name="T66" fmla="*/ 451 w 620"/>
                      <a:gd name="T67" fmla="*/ 621 h 621"/>
                      <a:gd name="T68" fmla="*/ 338 w 620"/>
                      <a:gd name="T69" fmla="*/ 508 h 621"/>
                      <a:gd name="T70" fmla="*/ 112 w 620"/>
                      <a:gd name="T71" fmla="*/ 508 h 621"/>
                      <a:gd name="T72" fmla="*/ 0 w 620"/>
                      <a:gd name="T73" fmla="*/ 621 h 621"/>
                      <a:gd name="T74" fmla="*/ 508 w 620"/>
                      <a:gd name="T75" fmla="*/ 508 h 621"/>
                      <a:gd name="T76" fmla="*/ 620 w 620"/>
                      <a:gd name="T77" fmla="*/ 621 h 621"/>
                      <a:gd name="T78" fmla="*/ 508 w 620"/>
                      <a:gd name="T79" fmla="*/ 50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0" h="621">
                        <a:moveTo>
                          <a:pt x="169" y="170"/>
                        </a:moveTo>
                        <a:lnTo>
                          <a:pt x="282" y="170"/>
                        </a:lnTo>
                        <a:lnTo>
                          <a:pt x="282" y="283"/>
                        </a:lnTo>
                        <a:lnTo>
                          <a:pt x="169" y="283"/>
                        </a:lnTo>
                        <a:lnTo>
                          <a:pt x="169" y="170"/>
                        </a:lnTo>
                        <a:close/>
                        <a:moveTo>
                          <a:pt x="169" y="339"/>
                        </a:moveTo>
                        <a:lnTo>
                          <a:pt x="282" y="339"/>
                        </a:lnTo>
                        <a:lnTo>
                          <a:pt x="282" y="452"/>
                        </a:lnTo>
                        <a:lnTo>
                          <a:pt x="169" y="452"/>
                        </a:lnTo>
                        <a:lnTo>
                          <a:pt x="169" y="339"/>
                        </a:lnTo>
                        <a:close/>
                        <a:moveTo>
                          <a:pt x="338" y="339"/>
                        </a:moveTo>
                        <a:lnTo>
                          <a:pt x="451" y="339"/>
                        </a:lnTo>
                        <a:lnTo>
                          <a:pt x="451" y="452"/>
                        </a:lnTo>
                        <a:lnTo>
                          <a:pt x="338" y="452"/>
                        </a:lnTo>
                        <a:lnTo>
                          <a:pt x="338" y="339"/>
                        </a:lnTo>
                        <a:close/>
                        <a:moveTo>
                          <a:pt x="338" y="170"/>
                        </a:moveTo>
                        <a:lnTo>
                          <a:pt x="451" y="170"/>
                        </a:lnTo>
                        <a:lnTo>
                          <a:pt x="451" y="283"/>
                        </a:lnTo>
                        <a:lnTo>
                          <a:pt x="338" y="283"/>
                        </a:lnTo>
                        <a:lnTo>
                          <a:pt x="338" y="170"/>
                        </a:lnTo>
                        <a:close/>
                        <a:moveTo>
                          <a:pt x="0" y="170"/>
                        </a:moveTo>
                        <a:lnTo>
                          <a:pt x="112" y="170"/>
                        </a:lnTo>
                        <a:lnTo>
                          <a:pt x="112" y="283"/>
                        </a:lnTo>
                        <a:lnTo>
                          <a:pt x="0" y="283"/>
                        </a:lnTo>
                        <a:lnTo>
                          <a:pt x="0" y="170"/>
                        </a:lnTo>
                        <a:close/>
                        <a:moveTo>
                          <a:pt x="508" y="170"/>
                        </a:moveTo>
                        <a:lnTo>
                          <a:pt x="620" y="170"/>
                        </a:lnTo>
                        <a:lnTo>
                          <a:pt x="620" y="283"/>
                        </a:lnTo>
                        <a:lnTo>
                          <a:pt x="508" y="283"/>
                        </a:lnTo>
                        <a:lnTo>
                          <a:pt x="508" y="170"/>
                        </a:lnTo>
                        <a:close/>
                        <a:moveTo>
                          <a:pt x="0" y="0"/>
                        </a:moveTo>
                        <a:lnTo>
                          <a:pt x="112" y="0"/>
                        </a:lnTo>
                        <a:lnTo>
                          <a:pt x="112" y="113"/>
                        </a:lnTo>
                        <a:lnTo>
                          <a:pt x="0" y="113"/>
                        </a:lnTo>
                        <a:lnTo>
                          <a:pt x="0" y="0"/>
                        </a:lnTo>
                        <a:close/>
                        <a:moveTo>
                          <a:pt x="169" y="0"/>
                        </a:moveTo>
                        <a:lnTo>
                          <a:pt x="282" y="0"/>
                        </a:lnTo>
                        <a:lnTo>
                          <a:pt x="282" y="113"/>
                        </a:lnTo>
                        <a:lnTo>
                          <a:pt x="169" y="113"/>
                        </a:lnTo>
                        <a:lnTo>
                          <a:pt x="169" y="0"/>
                        </a:lnTo>
                        <a:close/>
                        <a:moveTo>
                          <a:pt x="338" y="0"/>
                        </a:moveTo>
                        <a:lnTo>
                          <a:pt x="451" y="0"/>
                        </a:lnTo>
                        <a:lnTo>
                          <a:pt x="451" y="113"/>
                        </a:lnTo>
                        <a:lnTo>
                          <a:pt x="338" y="113"/>
                        </a:lnTo>
                        <a:lnTo>
                          <a:pt x="338" y="0"/>
                        </a:lnTo>
                        <a:close/>
                        <a:moveTo>
                          <a:pt x="508" y="0"/>
                        </a:moveTo>
                        <a:lnTo>
                          <a:pt x="620" y="0"/>
                        </a:lnTo>
                        <a:lnTo>
                          <a:pt x="620" y="113"/>
                        </a:lnTo>
                        <a:lnTo>
                          <a:pt x="508" y="113"/>
                        </a:lnTo>
                        <a:lnTo>
                          <a:pt x="508" y="0"/>
                        </a:lnTo>
                        <a:close/>
                        <a:moveTo>
                          <a:pt x="0" y="339"/>
                        </a:moveTo>
                        <a:lnTo>
                          <a:pt x="112" y="339"/>
                        </a:lnTo>
                        <a:lnTo>
                          <a:pt x="112" y="452"/>
                        </a:lnTo>
                        <a:lnTo>
                          <a:pt x="0" y="452"/>
                        </a:lnTo>
                        <a:lnTo>
                          <a:pt x="0" y="339"/>
                        </a:lnTo>
                        <a:close/>
                        <a:moveTo>
                          <a:pt x="508" y="339"/>
                        </a:moveTo>
                        <a:lnTo>
                          <a:pt x="620" y="339"/>
                        </a:lnTo>
                        <a:lnTo>
                          <a:pt x="620" y="452"/>
                        </a:lnTo>
                        <a:lnTo>
                          <a:pt x="508" y="452"/>
                        </a:lnTo>
                        <a:lnTo>
                          <a:pt x="508" y="339"/>
                        </a:lnTo>
                        <a:close/>
                        <a:moveTo>
                          <a:pt x="169" y="508"/>
                        </a:moveTo>
                        <a:lnTo>
                          <a:pt x="282" y="508"/>
                        </a:lnTo>
                        <a:lnTo>
                          <a:pt x="282" y="621"/>
                        </a:lnTo>
                        <a:lnTo>
                          <a:pt x="169" y="621"/>
                        </a:lnTo>
                        <a:lnTo>
                          <a:pt x="169" y="508"/>
                        </a:lnTo>
                        <a:close/>
                        <a:moveTo>
                          <a:pt x="338" y="508"/>
                        </a:moveTo>
                        <a:lnTo>
                          <a:pt x="451" y="508"/>
                        </a:lnTo>
                        <a:lnTo>
                          <a:pt x="451" y="621"/>
                        </a:lnTo>
                        <a:lnTo>
                          <a:pt x="338" y="621"/>
                        </a:lnTo>
                        <a:lnTo>
                          <a:pt x="338" y="508"/>
                        </a:lnTo>
                        <a:close/>
                        <a:moveTo>
                          <a:pt x="0" y="508"/>
                        </a:moveTo>
                        <a:lnTo>
                          <a:pt x="112" y="508"/>
                        </a:lnTo>
                        <a:lnTo>
                          <a:pt x="112" y="621"/>
                        </a:lnTo>
                        <a:lnTo>
                          <a:pt x="0" y="621"/>
                        </a:lnTo>
                        <a:lnTo>
                          <a:pt x="0" y="508"/>
                        </a:lnTo>
                        <a:close/>
                        <a:moveTo>
                          <a:pt x="508" y="508"/>
                        </a:moveTo>
                        <a:lnTo>
                          <a:pt x="620" y="508"/>
                        </a:lnTo>
                        <a:lnTo>
                          <a:pt x="620" y="621"/>
                        </a:lnTo>
                        <a:lnTo>
                          <a:pt x="508" y="621"/>
                        </a:lnTo>
                        <a:lnTo>
                          <a:pt x="508" y="5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6" name="Circle"/>
                  <p:cNvSpPr>
                    <a:spLocks noChangeAspect="1" noEditPoints="1"/>
                  </p:cNvSpPr>
                  <p:nvPr/>
                </p:nvSpPr>
                <p:spPr bwMode="auto">
                  <a:xfrm>
                    <a:off x="2327274" y="5913438"/>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6" name="Webcam"/>
                <p:cNvGrpSpPr>
                  <a:grpSpLocks noChangeAspect="1"/>
                </p:cNvGrpSpPr>
                <p:nvPr/>
              </p:nvGrpSpPr>
              <p:grpSpPr>
                <a:xfrm>
                  <a:off x="5006584" y="4095750"/>
                  <a:ext cx="292608" cy="292608"/>
                  <a:chOff x="3903183" y="9257980"/>
                  <a:chExt cx="377825" cy="377825"/>
                </a:xfrm>
                <a:solidFill>
                  <a:srgbClr val="111111"/>
                </a:solidFill>
              </p:grpSpPr>
              <p:sp>
                <p:nvSpPr>
                  <p:cNvPr id="363" name="Webcam Icon"/>
                  <p:cNvSpPr>
                    <a:spLocks noChangeAspect="1" noEditPoints="1"/>
                  </p:cNvSpPr>
                  <p:nvPr/>
                </p:nvSpPr>
                <p:spPr bwMode="auto">
                  <a:xfrm>
                    <a:off x="4006370" y="9330211"/>
                    <a:ext cx="171450" cy="233362"/>
                  </a:xfrm>
                  <a:custGeom>
                    <a:avLst/>
                    <a:gdLst>
                      <a:gd name="T0" fmla="*/ 300 w 600"/>
                      <a:gd name="T1" fmla="*/ 0 h 819"/>
                      <a:gd name="T2" fmla="*/ 573 w 600"/>
                      <a:gd name="T3" fmla="*/ 273 h 819"/>
                      <a:gd name="T4" fmla="*/ 300 w 600"/>
                      <a:gd name="T5" fmla="*/ 546 h 819"/>
                      <a:gd name="T6" fmla="*/ 27 w 600"/>
                      <a:gd name="T7" fmla="*/ 273 h 819"/>
                      <a:gd name="T8" fmla="*/ 300 w 600"/>
                      <a:gd name="T9" fmla="*/ 0 h 819"/>
                      <a:gd name="T10" fmla="*/ 300 w 600"/>
                      <a:gd name="T11" fmla="*/ 82 h 819"/>
                      <a:gd name="T12" fmla="*/ 109 w 600"/>
                      <a:gd name="T13" fmla="*/ 273 h 819"/>
                      <a:gd name="T14" fmla="*/ 300 w 600"/>
                      <a:gd name="T15" fmla="*/ 464 h 819"/>
                      <a:gd name="T16" fmla="*/ 491 w 600"/>
                      <a:gd name="T17" fmla="*/ 273 h 819"/>
                      <a:gd name="T18" fmla="*/ 300 w 600"/>
                      <a:gd name="T19" fmla="*/ 82 h 819"/>
                      <a:gd name="T20" fmla="*/ 286 w 600"/>
                      <a:gd name="T21" fmla="*/ 246 h 819"/>
                      <a:gd name="T22" fmla="*/ 314 w 600"/>
                      <a:gd name="T23" fmla="*/ 246 h 819"/>
                      <a:gd name="T24" fmla="*/ 354 w 600"/>
                      <a:gd name="T25" fmla="*/ 287 h 819"/>
                      <a:gd name="T26" fmla="*/ 314 w 600"/>
                      <a:gd name="T27" fmla="*/ 328 h 819"/>
                      <a:gd name="T28" fmla="*/ 286 w 600"/>
                      <a:gd name="T29" fmla="*/ 328 h 819"/>
                      <a:gd name="T30" fmla="*/ 245 w 600"/>
                      <a:gd name="T31" fmla="*/ 287 h 819"/>
                      <a:gd name="T32" fmla="*/ 286 w 600"/>
                      <a:gd name="T33" fmla="*/ 246 h 819"/>
                      <a:gd name="T34" fmla="*/ 491 w 600"/>
                      <a:gd name="T35" fmla="*/ 696 h 819"/>
                      <a:gd name="T36" fmla="*/ 491 w 600"/>
                      <a:gd name="T37" fmla="*/ 696 h 819"/>
                      <a:gd name="T38" fmla="*/ 505 w 600"/>
                      <a:gd name="T39" fmla="*/ 696 h 819"/>
                      <a:gd name="T40" fmla="*/ 600 w 600"/>
                      <a:gd name="T41" fmla="*/ 764 h 819"/>
                      <a:gd name="T42" fmla="*/ 505 w 600"/>
                      <a:gd name="T43" fmla="*/ 819 h 819"/>
                      <a:gd name="T44" fmla="*/ 494 w 600"/>
                      <a:gd name="T45" fmla="*/ 818 h 819"/>
                      <a:gd name="T46" fmla="*/ 300 w 600"/>
                      <a:gd name="T47" fmla="*/ 737 h 819"/>
                      <a:gd name="T48" fmla="*/ 105 w 600"/>
                      <a:gd name="T49" fmla="*/ 818 h 819"/>
                      <a:gd name="T50" fmla="*/ 95 w 600"/>
                      <a:gd name="T51" fmla="*/ 819 h 819"/>
                      <a:gd name="T52" fmla="*/ 0 w 600"/>
                      <a:gd name="T53" fmla="*/ 764 h 819"/>
                      <a:gd name="T54" fmla="*/ 95 w 600"/>
                      <a:gd name="T55" fmla="*/ 696 h 819"/>
                      <a:gd name="T56" fmla="*/ 109 w 600"/>
                      <a:gd name="T57" fmla="*/ 696 h 819"/>
                      <a:gd name="T58" fmla="*/ 109 w 600"/>
                      <a:gd name="T59" fmla="*/ 696 h 819"/>
                      <a:gd name="T60" fmla="*/ 218 w 600"/>
                      <a:gd name="T61" fmla="*/ 614 h 819"/>
                      <a:gd name="T62" fmla="*/ 218 w 600"/>
                      <a:gd name="T63" fmla="*/ 591 h 819"/>
                      <a:gd name="T64" fmla="*/ 300 w 600"/>
                      <a:gd name="T65" fmla="*/ 600 h 819"/>
                      <a:gd name="T66" fmla="*/ 382 w 600"/>
                      <a:gd name="T67" fmla="*/ 591 h 819"/>
                      <a:gd name="T68" fmla="*/ 382 w 600"/>
                      <a:gd name="T69" fmla="*/ 614 h 819"/>
                      <a:gd name="T70" fmla="*/ 491 w 600"/>
                      <a:gd name="T71" fmla="*/ 69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0" h="819">
                        <a:moveTo>
                          <a:pt x="300" y="0"/>
                        </a:moveTo>
                        <a:cubicBezTo>
                          <a:pt x="451" y="0"/>
                          <a:pt x="573" y="122"/>
                          <a:pt x="573" y="273"/>
                        </a:cubicBezTo>
                        <a:cubicBezTo>
                          <a:pt x="573" y="424"/>
                          <a:pt x="451" y="546"/>
                          <a:pt x="300" y="546"/>
                        </a:cubicBezTo>
                        <a:cubicBezTo>
                          <a:pt x="149" y="546"/>
                          <a:pt x="27" y="424"/>
                          <a:pt x="27" y="273"/>
                        </a:cubicBezTo>
                        <a:cubicBezTo>
                          <a:pt x="27" y="122"/>
                          <a:pt x="149" y="0"/>
                          <a:pt x="300" y="0"/>
                        </a:cubicBezTo>
                        <a:close/>
                        <a:moveTo>
                          <a:pt x="300" y="82"/>
                        </a:moveTo>
                        <a:cubicBezTo>
                          <a:pt x="194" y="82"/>
                          <a:pt x="109" y="168"/>
                          <a:pt x="109" y="273"/>
                        </a:cubicBezTo>
                        <a:cubicBezTo>
                          <a:pt x="109" y="379"/>
                          <a:pt x="194" y="464"/>
                          <a:pt x="300" y="464"/>
                        </a:cubicBezTo>
                        <a:cubicBezTo>
                          <a:pt x="405" y="464"/>
                          <a:pt x="491" y="379"/>
                          <a:pt x="491" y="273"/>
                        </a:cubicBezTo>
                        <a:cubicBezTo>
                          <a:pt x="491" y="168"/>
                          <a:pt x="405" y="82"/>
                          <a:pt x="300" y="82"/>
                        </a:cubicBezTo>
                        <a:close/>
                        <a:moveTo>
                          <a:pt x="286" y="246"/>
                        </a:moveTo>
                        <a:lnTo>
                          <a:pt x="314" y="246"/>
                        </a:lnTo>
                        <a:cubicBezTo>
                          <a:pt x="336" y="246"/>
                          <a:pt x="354" y="264"/>
                          <a:pt x="354" y="287"/>
                        </a:cubicBezTo>
                        <a:cubicBezTo>
                          <a:pt x="354" y="309"/>
                          <a:pt x="336" y="328"/>
                          <a:pt x="314" y="328"/>
                        </a:cubicBezTo>
                        <a:lnTo>
                          <a:pt x="286" y="328"/>
                        </a:lnTo>
                        <a:cubicBezTo>
                          <a:pt x="264" y="328"/>
                          <a:pt x="245" y="309"/>
                          <a:pt x="245" y="287"/>
                        </a:cubicBezTo>
                        <a:cubicBezTo>
                          <a:pt x="245" y="264"/>
                          <a:pt x="264" y="246"/>
                          <a:pt x="286" y="246"/>
                        </a:cubicBezTo>
                        <a:close/>
                        <a:moveTo>
                          <a:pt x="491" y="696"/>
                        </a:moveTo>
                        <a:lnTo>
                          <a:pt x="491" y="696"/>
                        </a:lnTo>
                        <a:lnTo>
                          <a:pt x="505" y="696"/>
                        </a:lnTo>
                        <a:cubicBezTo>
                          <a:pt x="557" y="696"/>
                          <a:pt x="600" y="734"/>
                          <a:pt x="600" y="764"/>
                        </a:cubicBezTo>
                        <a:cubicBezTo>
                          <a:pt x="600" y="794"/>
                          <a:pt x="557" y="819"/>
                          <a:pt x="505" y="819"/>
                        </a:cubicBezTo>
                        <a:lnTo>
                          <a:pt x="494" y="818"/>
                        </a:lnTo>
                        <a:cubicBezTo>
                          <a:pt x="445" y="768"/>
                          <a:pt x="376" y="737"/>
                          <a:pt x="300" y="737"/>
                        </a:cubicBezTo>
                        <a:cubicBezTo>
                          <a:pt x="224" y="737"/>
                          <a:pt x="155" y="768"/>
                          <a:pt x="105" y="818"/>
                        </a:cubicBezTo>
                        <a:lnTo>
                          <a:pt x="95" y="819"/>
                        </a:lnTo>
                        <a:cubicBezTo>
                          <a:pt x="43" y="819"/>
                          <a:pt x="0" y="794"/>
                          <a:pt x="0" y="764"/>
                        </a:cubicBezTo>
                        <a:cubicBezTo>
                          <a:pt x="0" y="734"/>
                          <a:pt x="43" y="696"/>
                          <a:pt x="95" y="696"/>
                        </a:cubicBezTo>
                        <a:lnTo>
                          <a:pt x="109" y="696"/>
                        </a:lnTo>
                        <a:lnTo>
                          <a:pt x="109" y="696"/>
                        </a:lnTo>
                        <a:cubicBezTo>
                          <a:pt x="169" y="696"/>
                          <a:pt x="218" y="644"/>
                          <a:pt x="218" y="614"/>
                        </a:cubicBezTo>
                        <a:lnTo>
                          <a:pt x="218" y="591"/>
                        </a:lnTo>
                        <a:cubicBezTo>
                          <a:pt x="244" y="597"/>
                          <a:pt x="272" y="600"/>
                          <a:pt x="300" y="600"/>
                        </a:cubicBezTo>
                        <a:cubicBezTo>
                          <a:pt x="328" y="600"/>
                          <a:pt x="355" y="597"/>
                          <a:pt x="382" y="591"/>
                        </a:cubicBezTo>
                        <a:lnTo>
                          <a:pt x="382" y="614"/>
                        </a:lnTo>
                        <a:cubicBezTo>
                          <a:pt x="382" y="644"/>
                          <a:pt x="431" y="696"/>
                          <a:pt x="491" y="6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4" name="Circle"/>
                  <p:cNvSpPr>
                    <a:spLocks noChangeAspect="1" noEditPoints="1"/>
                  </p:cNvSpPr>
                  <p:nvPr/>
                </p:nvSpPr>
                <p:spPr bwMode="auto">
                  <a:xfrm>
                    <a:off x="3903183" y="9257980"/>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7" name="Arrows Expand"/>
                <p:cNvGrpSpPr>
                  <a:grpSpLocks noChangeAspect="1"/>
                </p:cNvGrpSpPr>
                <p:nvPr/>
              </p:nvGrpSpPr>
              <p:grpSpPr>
                <a:xfrm>
                  <a:off x="6609741" y="4095750"/>
                  <a:ext cx="292608" cy="292608"/>
                  <a:chOff x="1160461" y="5330825"/>
                  <a:chExt cx="377825" cy="377825"/>
                </a:xfrm>
                <a:solidFill>
                  <a:srgbClr val="111111"/>
                </a:solidFill>
              </p:grpSpPr>
              <p:sp>
                <p:nvSpPr>
                  <p:cNvPr id="361" name="Arrows Expand Icon"/>
                  <p:cNvSpPr>
                    <a:spLocks noChangeAspect="1" noEditPoints="1"/>
                  </p:cNvSpPr>
                  <p:nvPr/>
                </p:nvSpPr>
                <p:spPr bwMode="auto">
                  <a:xfrm>
                    <a:off x="1244598" y="5414962"/>
                    <a:ext cx="209550" cy="209550"/>
                  </a:xfrm>
                  <a:custGeom>
                    <a:avLst/>
                    <a:gdLst>
                      <a:gd name="T0" fmla="*/ 0 w 733"/>
                      <a:gd name="T1" fmla="*/ 734 h 734"/>
                      <a:gd name="T2" fmla="*/ 0 w 733"/>
                      <a:gd name="T3" fmla="*/ 508 h 734"/>
                      <a:gd name="T4" fmla="*/ 84 w 733"/>
                      <a:gd name="T5" fmla="*/ 423 h 734"/>
                      <a:gd name="T6" fmla="*/ 84 w 733"/>
                      <a:gd name="T7" fmla="*/ 565 h 734"/>
                      <a:gd name="T8" fmla="*/ 254 w 733"/>
                      <a:gd name="T9" fmla="*/ 395 h 734"/>
                      <a:gd name="T10" fmla="*/ 338 w 733"/>
                      <a:gd name="T11" fmla="*/ 480 h 734"/>
                      <a:gd name="T12" fmla="*/ 169 w 733"/>
                      <a:gd name="T13" fmla="*/ 649 h 734"/>
                      <a:gd name="T14" fmla="*/ 310 w 733"/>
                      <a:gd name="T15" fmla="*/ 649 h 734"/>
                      <a:gd name="T16" fmla="*/ 225 w 733"/>
                      <a:gd name="T17" fmla="*/ 734 h 734"/>
                      <a:gd name="T18" fmla="*/ 0 w 733"/>
                      <a:gd name="T19" fmla="*/ 734 h 734"/>
                      <a:gd name="T20" fmla="*/ 0 w 733"/>
                      <a:gd name="T21" fmla="*/ 226 h 734"/>
                      <a:gd name="T22" fmla="*/ 0 w 733"/>
                      <a:gd name="T23" fmla="*/ 0 h 734"/>
                      <a:gd name="T24" fmla="*/ 225 w 733"/>
                      <a:gd name="T25" fmla="*/ 0 h 734"/>
                      <a:gd name="T26" fmla="*/ 310 w 733"/>
                      <a:gd name="T27" fmla="*/ 85 h 734"/>
                      <a:gd name="T28" fmla="*/ 169 w 733"/>
                      <a:gd name="T29" fmla="*/ 85 h 734"/>
                      <a:gd name="T30" fmla="*/ 310 w 733"/>
                      <a:gd name="T31" fmla="*/ 226 h 734"/>
                      <a:gd name="T32" fmla="*/ 310 w 733"/>
                      <a:gd name="T33" fmla="*/ 311 h 734"/>
                      <a:gd name="T34" fmla="*/ 225 w 733"/>
                      <a:gd name="T35" fmla="*/ 311 h 734"/>
                      <a:gd name="T36" fmla="*/ 84 w 733"/>
                      <a:gd name="T37" fmla="*/ 169 h 734"/>
                      <a:gd name="T38" fmla="*/ 84 w 733"/>
                      <a:gd name="T39" fmla="*/ 311 h 734"/>
                      <a:gd name="T40" fmla="*/ 0 w 733"/>
                      <a:gd name="T41" fmla="*/ 226 h 734"/>
                      <a:gd name="T42" fmla="*/ 508 w 733"/>
                      <a:gd name="T43" fmla="*/ 734 h 734"/>
                      <a:gd name="T44" fmla="*/ 423 w 733"/>
                      <a:gd name="T45" fmla="*/ 649 h 734"/>
                      <a:gd name="T46" fmla="*/ 564 w 733"/>
                      <a:gd name="T47" fmla="*/ 649 h 734"/>
                      <a:gd name="T48" fmla="*/ 423 w 733"/>
                      <a:gd name="T49" fmla="*/ 508 h 734"/>
                      <a:gd name="T50" fmla="*/ 508 w 733"/>
                      <a:gd name="T51" fmla="*/ 423 h 734"/>
                      <a:gd name="T52" fmla="*/ 649 w 733"/>
                      <a:gd name="T53" fmla="*/ 565 h 734"/>
                      <a:gd name="T54" fmla="*/ 649 w 733"/>
                      <a:gd name="T55" fmla="*/ 423 h 734"/>
                      <a:gd name="T56" fmla="*/ 733 w 733"/>
                      <a:gd name="T57" fmla="*/ 508 h 734"/>
                      <a:gd name="T58" fmla="*/ 733 w 733"/>
                      <a:gd name="T59" fmla="*/ 734 h 734"/>
                      <a:gd name="T60" fmla="*/ 508 w 733"/>
                      <a:gd name="T61" fmla="*/ 734 h 734"/>
                      <a:gd name="T62" fmla="*/ 508 w 733"/>
                      <a:gd name="T63" fmla="*/ 0 h 734"/>
                      <a:gd name="T64" fmla="*/ 733 w 733"/>
                      <a:gd name="T65" fmla="*/ 0 h 734"/>
                      <a:gd name="T66" fmla="*/ 733 w 733"/>
                      <a:gd name="T67" fmla="*/ 226 h 734"/>
                      <a:gd name="T68" fmla="*/ 649 w 733"/>
                      <a:gd name="T69" fmla="*/ 311 h 734"/>
                      <a:gd name="T70" fmla="*/ 649 w 733"/>
                      <a:gd name="T71" fmla="*/ 169 h 734"/>
                      <a:gd name="T72" fmla="*/ 508 w 733"/>
                      <a:gd name="T73" fmla="*/ 311 h 734"/>
                      <a:gd name="T74" fmla="*/ 423 w 733"/>
                      <a:gd name="T75" fmla="*/ 226 h 734"/>
                      <a:gd name="T76" fmla="*/ 564 w 733"/>
                      <a:gd name="T77" fmla="*/ 85 h 734"/>
                      <a:gd name="T78" fmla="*/ 423 w 733"/>
                      <a:gd name="T79" fmla="*/ 85 h 734"/>
                      <a:gd name="T80" fmla="*/ 508 w 733"/>
                      <a:gd name="T81"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3" h="734">
                        <a:moveTo>
                          <a:pt x="0" y="734"/>
                        </a:moveTo>
                        <a:lnTo>
                          <a:pt x="0" y="508"/>
                        </a:lnTo>
                        <a:lnTo>
                          <a:pt x="84" y="423"/>
                        </a:lnTo>
                        <a:lnTo>
                          <a:pt x="84" y="565"/>
                        </a:lnTo>
                        <a:lnTo>
                          <a:pt x="254" y="395"/>
                        </a:lnTo>
                        <a:lnTo>
                          <a:pt x="338" y="480"/>
                        </a:lnTo>
                        <a:lnTo>
                          <a:pt x="169" y="649"/>
                        </a:lnTo>
                        <a:lnTo>
                          <a:pt x="310" y="649"/>
                        </a:lnTo>
                        <a:lnTo>
                          <a:pt x="225" y="734"/>
                        </a:lnTo>
                        <a:lnTo>
                          <a:pt x="0" y="734"/>
                        </a:lnTo>
                        <a:close/>
                        <a:moveTo>
                          <a:pt x="0" y="226"/>
                        </a:moveTo>
                        <a:lnTo>
                          <a:pt x="0" y="0"/>
                        </a:lnTo>
                        <a:lnTo>
                          <a:pt x="225" y="0"/>
                        </a:lnTo>
                        <a:lnTo>
                          <a:pt x="310" y="85"/>
                        </a:lnTo>
                        <a:lnTo>
                          <a:pt x="169" y="85"/>
                        </a:lnTo>
                        <a:lnTo>
                          <a:pt x="310" y="226"/>
                        </a:lnTo>
                        <a:lnTo>
                          <a:pt x="310" y="311"/>
                        </a:lnTo>
                        <a:lnTo>
                          <a:pt x="225" y="311"/>
                        </a:lnTo>
                        <a:lnTo>
                          <a:pt x="84" y="169"/>
                        </a:lnTo>
                        <a:lnTo>
                          <a:pt x="84" y="311"/>
                        </a:lnTo>
                        <a:lnTo>
                          <a:pt x="0" y="226"/>
                        </a:lnTo>
                        <a:close/>
                        <a:moveTo>
                          <a:pt x="508" y="734"/>
                        </a:moveTo>
                        <a:lnTo>
                          <a:pt x="423" y="649"/>
                        </a:lnTo>
                        <a:lnTo>
                          <a:pt x="564" y="649"/>
                        </a:lnTo>
                        <a:lnTo>
                          <a:pt x="423" y="508"/>
                        </a:lnTo>
                        <a:lnTo>
                          <a:pt x="508" y="423"/>
                        </a:lnTo>
                        <a:lnTo>
                          <a:pt x="649" y="565"/>
                        </a:lnTo>
                        <a:lnTo>
                          <a:pt x="649" y="423"/>
                        </a:lnTo>
                        <a:lnTo>
                          <a:pt x="733" y="508"/>
                        </a:lnTo>
                        <a:lnTo>
                          <a:pt x="733" y="734"/>
                        </a:lnTo>
                        <a:lnTo>
                          <a:pt x="508" y="734"/>
                        </a:lnTo>
                        <a:close/>
                        <a:moveTo>
                          <a:pt x="508" y="0"/>
                        </a:moveTo>
                        <a:lnTo>
                          <a:pt x="733" y="0"/>
                        </a:lnTo>
                        <a:lnTo>
                          <a:pt x="733" y="226"/>
                        </a:lnTo>
                        <a:lnTo>
                          <a:pt x="649" y="311"/>
                        </a:lnTo>
                        <a:lnTo>
                          <a:pt x="649" y="169"/>
                        </a:lnTo>
                        <a:lnTo>
                          <a:pt x="508" y="311"/>
                        </a:lnTo>
                        <a:lnTo>
                          <a:pt x="423" y="226"/>
                        </a:lnTo>
                        <a:lnTo>
                          <a:pt x="564" y="85"/>
                        </a:lnTo>
                        <a:lnTo>
                          <a:pt x="423" y="85"/>
                        </a:lnTo>
                        <a:lnTo>
                          <a:pt x="5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2" name="Circle"/>
                  <p:cNvSpPr>
                    <a:spLocks noChangeAspect="1" noEditPoints="1"/>
                  </p:cNvSpPr>
                  <p:nvPr/>
                </p:nvSpPr>
                <p:spPr bwMode="auto">
                  <a:xfrm>
                    <a:off x="1160461" y="53308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8" name="Log Off"/>
                <p:cNvGrpSpPr>
                  <a:grpSpLocks noChangeAspect="1"/>
                </p:cNvGrpSpPr>
                <p:nvPr/>
              </p:nvGrpSpPr>
              <p:grpSpPr>
                <a:xfrm>
                  <a:off x="8212897" y="4095750"/>
                  <a:ext cx="292608" cy="292608"/>
                  <a:chOff x="6585265" y="4229895"/>
                  <a:chExt cx="377825" cy="377825"/>
                </a:xfrm>
                <a:solidFill>
                  <a:srgbClr val="111111"/>
                </a:solidFill>
              </p:grpSpPr>
              <p:sp>
                <p:nvSpPr>
                  <p:cNvPr id="359" name="Log Off Icon"/>
                  <p:cNvSpPr>
                    <a:spLocks noChangeAspect="1" noEditPoints="1"/>
                  </p:cNvSpPr>
                  <p:nvPr/>
                </p:nvSpPr>
                <p:spPr bwMode="auto">
                  <a:xfrm>
                    <a:off x="6677340" y="4314032"/>
                    <a:ext cx="193675" cy="209550"/>
                  </a:xfrm>
                  <a:custGeom>
                    <a:avLst/>
                    <a:gdLst>
                      <a:gd name="T0" fmla="*/ 311 w 678"/>
                      <a:gd name="T1" fmla="*/ 338 h 734"/>
                      <a:gd name="T2" fmla="*/ 311 w 678"/>
                      <a:gd name="T3" fmla="*/ 0 h 734"/>
                      <a:gd name="T4" fmla="*/ 395 w 678"/>
                      <a:gd name="T5" fmla="*/ 0 h 734"/>
                      <a:gd name="T6" fmla="*/ 395 w 678"/>
                      <a:gd name="T7" fmla="*/ 338 h 734"/>
                      <a:gd name="T8" fmla="*/ 311 w 678"/>
                      <a:gd name="T9" fmla="*/ 338 h 734"/>
                      <a:gd name="T10" fmla="*/ 678 w 678"/>
                      <a:gd name="T11" fmla="*/ 395 h 734"/>
                      <a:gd name="T12" fmla="*/ 339 w 678"/>
                      <a:gd name="T13" fmla="*/ 734 h 734"/>
                      <a:gd name="T14" fmla="*/ 0 w 678"/>
                      <a:gd name="T15" fmla="*/ 395 h 734"/>
                      <a:gd name="T16" fmla="*/ 254 w 678"/>
                      <a:gd name="T17" fmla="*/ 67 h 734"/>
                      <a:gd name="T18" fmla="*/ 254 w 678"/>
                      <a:gd name="T19" fmla="*/ 185 h 734"/>
                      <a:gd name="T20" fmla="*/ 113 w 678"/>
                      <a:gd name="T21" fmla="*/ 395 h 734"/>
                      <a:gd name="T22" fmla="*/ 339 w 678"/>
                      <a:gd name="T23" fmla="*/ 621 h 734"/>
                      <a:gd name="T24" fmla="*/ 565 w 678"/>
                      <a:gd name="T25" fmla="*/ 395 h 734"/>
                      <a:gd name="T26" fmla="*/ 452 w 678"/>
                      <a:gd name="T27" fmla="*/ 199 h 734"/>
                      <a:gd name="T28" fmla="*/ 452 w 678"/>
                      <a:gd name="T29" fmla="*/ 75 h 734"/>
                      <a:gd name="T30" fmla="*/ 678 w 678"/>
                      <a:gd name="T31" fmla="*/ 395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 h="734">
                        <a:moveTo>
                          <a:pt x="311" y="338"/>
                        </a:moveTo>
                        <a:lnTo>
                          <a:pt x="311" y="0"/>
                        </a:lnTo>
                        <a:lnTo>
                          <a:pt x="395" y="0"/>
                        </a:lnTo>
                        <a:lnTo>
                          <a:pt x="395" y="338"/>
                        </a:lnTo>
                        <a:lnTo>
                          <a:pt x="311" y="338"/>
                        </a:lnTo>
                        <a:close/>
                        <a:moveTo>
                          <a:pt x="678" y="395"/>
                        </a:moveTo>
                        <a:cubicBezTo>
                          <a:pt x="678" y="582"/>
                          <a:pt x="526" y="734"/>
                          <a:pt x="339" y="734"/>
                        </a:cubicBezTo>
                        <a:cubicBezTo>
                          <a:pt x="152" y="734"/>
                          <a:pt x="0" y="582"/>
                          <a:pt x="0" y="395"/>
                        </a:cubicBezTo>
                        <a:cubicBezTo>
                          <a:pt x="0" y="237"/>
                          <a:pt x="108" y="104"/>
                          <a:pt x="254" y="67"/>
                        </a:cubicBezTo>
                        <a:lnTo>
                          <a:pt x="254" y="185"/>
                        </a:lnTo>
                        <a:cubicBezTo>
                          <a:pt x="172" y="219"/>
                          <a:pt x="113" y="300"/>
                          <a:pt x="113" y="395"/>
                        </a:cubicBezTo>
                        <a:cubicBezTo>
                          <a:pt x="113" y="520"/>
                          <a:pt x="214" y="621"/>
                          <a:pt x="339" y="621"/>
                        </a:cubicBezTo>
                        <a:cubicBezTo>
                          <a:pt x="464" y="621"/>
                          <a:pt x="565" y="520"/>
                          <a:pt x="565" y="395"/>
                        </a:cubicBezTo>
                        <a:cubicBezTo>
                          <a:pt x="565" y="311"/>
                          <a:pt x="519" y="239"/>
                          <a:pt x="452" y="199"/>
                        </a:cubicBezTo>
                        <a:lnTo>
                          <a:pt x="452" y="75"/>
                        </a:lnTo>
                        <a:cubicBezTo>
                          <a:pt x="583" y="122"/>
                          <a:pt x="678" y="248"/>
                          <a:pt x="678" y="3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0" name="Circle"/>
                  <p:cNvSpPr>
                    <a:spLocks noChangeAspect="1" noEditPoints="1"/>
                  </p:cNvSpPr>
                  <p:nvPr/>
                </p:nvSpPr>
                <p:spPr bwMode="auto">
                  <a:xfrm>
                    <a:off x="6585265" y="422989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sp>
            <p:nvSpPr>
              <p:cNvPr id="348" name="Rectangle 347"/>
              <p:cNvSpPr/>
              <p:nvPr/>
            </p:nvSpPr>
            <p:spPr>
              <a:xfrm>
                <a:off x="1766373" y="3605540"/>
                <a:ext cx="6589492" cy="261610"/>
              </a:xfrm>
              <a:prstGeom prst="rect">
                <a:avLst/>
              </a:prstGeom>
            </p:spPr>
            <p:txBody>
              <a:bodyPr wrap="square">
                <a:spAutoFit/>
              </a:bodyPr>
              <a:lstStyle/>
              <a:p>
                <a:pPr algn="ctr"/>
                <a:r>
                  <a:rPr lang="en-US" sz="1100" b="1" dirty="0">
                    <a:solidFill>
                      <a:srgbClr val="111111"/>
                    </a:solidFill>
                    <a:latin typeface="Trebuchet MS"/>
                    <a:cs typeface="Trebuchet MS"/>
                  </a:rPr>
                  <a:t>E</a:t>
                </a:r>
                <a:r>
                  <a:rPr lang="en-US" sz="1100" b="1" dirty="0" smtClean="0">
                    <a:solidFill>
                      <a:srgbClr val="111111"/>
                    </a:solidFill>
                    <a:latin typeface="Trebuchet MS"/>
                    <a:cs typeface="Trebuchet MS"/>
                  </a:rPr>
                  <a:t>nterprise</a:t>
                </a:r>
                <a:r>
                  <a:rPr lang="en-US" sz="1100" b="1" dirty="0">
                    <a:solidFill>
                      <a:srgbClr val="111111"/>
                    </a:solidFill>
                    <a:latin typeface="Trebuchet MS"/>
                    <a:cs typeface="Trebuchet MS"/>
                  </a:rPr>
                  <a:t>-</a:t>
                </a:r>
                <a:r>
                  <a:rPr lang="en-US" sz="1100" b="1" dirty="0" smtClean="0">
                    <a:solidFill>
                      <a:srgbClr val="111111"/>
                    </a:solidFill>
                    <a:latin typeface="Trebuchet MS"/>
                    <a:cs typeface="Trebuchet MS"/>
                  </a:rPr>
                  <a:t>grade</a:t>
                </a:r>
                <a:endParaRPr lang="en-US" sz="1100" b="1" dirty="0">
                  <a:solidFill>
                    <a:srgbClr val="111111"/>
                  </a:solidFill>
                  <a:latin typeface="Trebuchet MS"/>
                  <a:cs typeface="Trebuchet MS"/>
                </a:endParaRPr>
              </a:p>
            </p:txBody>
          </p:sp>
        </p:grpSp>
      </p:grpSp>
      <p:sp>
        <p:nvSpPr>
          <p:cNvPr id="8" name="Rectangle 7"/>
          <p:cNvSpPr/>
          <p:nvPr/>
        </p:nvSpPr>
        <p:spPr>
          <a:xfrm>
            <a:off x="5920893" y="1869451"/>
            <a:ext cx="2188320" cy="528865"/>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defRPr/>
            </a:pPr>
            <a:r>
              <a:rPr lang="en-US" sz="1200" kern="0" dirty="0">
                <a:solidFill>
                  <a:srgbClr val="003A63"/>
                </a:solidFill>
                <a:latin typeface="Trebuchet MS"/>
                <a:cs typeface="Trebuchet MS"/>
              </a:rPr>
              <a:t>Deploy</a:t>
            </a:r>
            <a:endParaRPr lang="en-US" sz="900" kern="0" dirty="0">
              <a:solidFill>
                <a:srgbClr val="003A63"/>
              </a:solidFill>
              <a:latin typeface="Trebuchet MS"/>
              <a:cs typeface="Trebuchet MS"/>
            </a:endParaRPr>
          </a:p>
        </p:txBody>
      </p:sp>
      <p:sp>
        <p:nvSpPr>
          <p:cNvPr id="90" name="Rectangle 89"/>
          <p:cNvSpPr/>
          <p:nvPr/>
        </p:nvSpPr>
        <p:spPr>
          <a:xfrm>
            <a:off x="5925312" y="1869451"/>
            <a:ext cx="2188320" cy="528865"/>
          </a:xfrm>
          <a:prstGeom prst="rect">
            <a:avLst/>
          </a:prstGeom>
          <a:solidFill>
            <a:schemeClr val="accent1">
              <a:lumMod val="40000"/>
              <a:lumOff val="60000"/>
            </a:schemeClr>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defRPr/>
            </a:pPr>
            <a:r>
              <a:rPr lang="en-US" sz="1200" kern="0" dirty="0">
                <a:solidFill>
                  <a:srgbClr val="003A63"/>
                </a:solidFill>
                <a:latin typeface="Trebuchet MS"/>
                <a:cs typeface="Trebuchet MS"/>
              </a:rPr>
              <a:t>Deploy</a:t>
            </a:r>
            <a:endParaRPr lang="en-US" sz="900" kern="0" dirty="0">
              <a:solidFill>
                <a:srgbClr val="003A63"/>
              </a:solidFill>
              <a:latin typeface="Trebuchet MS"/>
              <a:cs typeface="Trebuchet MS"/>
            </a:endParaRPr>
          </a:p>
        </p:txBody>
      </p:sp>
    </p:spTree>
    <p:extLst>
      <p:ext uri="{BB962C8B-B14F-4D97-AF65-F5344CB8AC3E}">
        <p14:creationId xmlns:p14="http://schemas.microsoft.com/office/powerpoint/2010/main" val="31612337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500"/>
                                        <p:tgtEl>
                                          <p:spTgt spid="1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fade">
                                      <p:cBhvr>
                                        <p:cTn id="22" dur="500"/>
                                        <p:tgtEl>
                                          <p:spTgt spid="26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53" grpId="0" animBg="1"/>
      <p:bldP spid="9" grpId="0" animBg="1"/>
      <p:bldP spid="59" grpId="0" animBg="1"/>
      <p:bldP spid="262" grpId="0" animBg="1"/>
      <p:bldP spid="8" grpId="0" animBg="1"/>
      <p:bldP spid="9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793802" y="2357983"/>
            <a:ext cx="0" cy="1816968"/>
          </a:xfrm>
          <a:prstGeom prst="line">
            <a:avLst/>
          </a:prstGeom>
        </p:spPr>
        <p:style>
          <a:lnRef idx="2">
            <a:schemeClr val="accent4"/>
          </a:lnRef>
          <a:fillRef idx="0">
            <a:schemeClr val="accent4"/>
          </a:fillRef>
          <a:effectRef idx="1">
            <a:schemeClr val="accent4"/>
          </a:effectRef>
          <a:fontRef idx="minor">
            <a:schemeClr val="tx1"/>
          </a:fontRef>
        </p:style>
      </p:cxnSp>
      <p:cxnSp>
        <p:nvCxnSpPr>
          <p:cNvPr id="49" name="Straight Connector 48"/>
          <p:cNvCxnSpPr/>
          <p:nvPr/>
        </p:nvCxnSpPr>
        <p:spPr>
          <a:xfrm>
            <a:off x="3680840" y="2394347"/>
            <a:ext cx="0" cy="1833046"/>
          </a:xfrm>
          <a:prstGeom prst="line">
            <a:avLst/>
          </a:prstGeom>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a:off x="6925653"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819150"/>
            <a:ext cx="0" cy="4219003"/>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629652" y="1087500"/>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err="1" smtClean="0"/>
              <a:t>ElectricCommander</a:t>
            </a:r>
            <a:r>
              <a:rPr lang="en-US" dirty="0" smtClean="0"/>
              <a:t>/Flow Roadmap</a:t>
            </a:r>
            <a:endParaRPr lang="en-US" dirty="0">
              <a:solidFill>
                <a:schemeClr val="tx1"/>
              </a:solidFill>
            </a:endParaRPr>
          </a:p>
        </p:txBody>
      </p:sp>
      <p:grpSp>
        <p:nvGrpSpPr>
          <p:cNvPr id="7" name="Group 46"/>
          <p:cNvGrpSpPr/>
          <p:nvPr/>
        </p:nvGrpSpPr>
        <p:grpSpPr>
          <a:xfrm>
            <a:off x="176838" y="895350"/>
            <a:ext cx="1880562" cy="2488152"/>
            <a:chOff x="588255" y="1416694"/>
            <a:chExt cx="2324956" cy="2296944"/>
          </a:xfrm>
        </p:grpSpPr>
        <p:sp>
          <p:nvSpPr>
            <p:cNvPr id="59" name="AutoShape 89"/>
            <p:cNvSpPr>
              <a:spLocks noChangeArrowheads="1"/>
            </p:cNvSpPr>
            <p:nvPr/>
          </p:nvSpPr>
          <p:spPr bwMode="auto">
            <a:xfrm>
              <a:off x="588255" y="1656601"/>
              <a:ext cx="2324956" cy="1896233"/>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5.0 LTS*</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203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285750" lvl="1" indent="-111125">
                <a:lnSpc>
                  <a:spcPct val="90000"/>
                </a:lnSpc>
                <a:spcBef>
                  <a:spcPct val="20000"/>
                </a:spcBef>
                <a:buFont typeface="Arial"/>
                <a:buChar char="•"/>
              </a:pPr>
              <a:r>
                <a:rPr lang="en-US" sz="1200" dirty="0">
                  <a:solidFill>
                    <a:srgbClr val="404040"/>
                  </a:solidFill>
                  <a:latin typeface="Arial" charset="0"/>
                </a:rPr>
                <a:t>REST API, JS API</a:t>
              </a:r>
            </a:p>
            <a:p>
              <a:pPr marL="285750" lvl="1" indent="-111125">
                <a:lnSpc>
                  <a:spcPct val="90000"/>
                </a:lnSpc>
                <a:spcBef>
                  <a:spcPct val="20000"/>
                </a:spcBef>
                <a:buFont typeface="Arial"/>
                <a:buChar char="•"/>
              </a:pPr>
              <a:r>
                <a:rPr lang="en-US" sz="1200" dirty="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a:solidFill>
                    <a:srgbClr val="404040"/>
                  </a:solidFill>
                  <a:latin typeface="Arial" charset="0"/>
                </a:rPr>
                <a:t>Smart deploy</a:t>
              </a:r>
            </a:p>
            <a:p>
              <a:pPr marL="285750" lvl="1" indent="-111125">
                <a:lnSpc>
                  <a:spcPct val="90000"/>
                </a:lnSpc>
                <a:spcBef>
                  <a:spcPct val="20000"/>
                </a:spcBef>
                <a:buFont typeface="Arial"/>
                <a:buChar char="•"/>
              </a:pPr>
              <a:r>
                <a:rPr lang="en-US" sz="1200" dirty="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a:solidFill>
                    <a:srgbClr val="404040"/>
                  </a:solidFill>
                  <a:latin typeface="Arial" charset="0"/>
                </a:rPr>
                <a:t>Notifications</a:t>
              </a:r>
            </a:p>
            <a:p>
              <a:pPr marL="285750" lvl="1" indent="-111125">
                <a:lnSpc>
                  <a:spcPct val="90000"/>
                </a:lnSpc>
                <a:spcBef>
                  <a:spcPct val="20000"/>
                </a:spcBef>
                <a:buFont typeface="Arial"/>
                <a:buChar char="•"/>
              </a:pPr>
              <a:r>
                <a:rPr lang="en-US" sz="1200" dirty="0">
                  <a:solidFill>
                    <a:srgbClr val="404040"/>
                  </a:solidFill>
                  <a:latin typeface="Arial" charset="0"/>
                </a:rPr>
                <a:t>Scheduled deployments</a:t>
              </a:r>
            </a:p>
            <a:p>
              <a:pPr marL="171450" indent="-171450">
                <a:lnSpc>
                  <a:spcPct val="90000"/>
                </a:lnSpc>
                <a:spcBef>
                  <a:spcPct val="20000"/>
                </a:spcBef>
                <a:buFont typeface="Arial"/>
                <a:buChar char="•"/>
              </a:pPr>
              <a:endParaRPr lang="en-US" sz="1100" dirty="0" smtClean="0">
                <a:solidFill>
                  <a:srgbClr val="404040"/>
                </a:solidFill>
                <a:latin typeface="Arial" charset="0"/>
              </a:endParaRPr>
            </a:p>
          </p:txBody>
        </p:sp>
      </p:grpSp>
      <p:cxnSp>
        <p:nvCxnSpPr>
          <p:cNvPr id="75" name="Straight Connector 74"/>
          <p:cNvCxnSpPr>
            <a:stCxn id="59" idx="2"/>
          </p:cNvCxnSpPr>
          <p:nvPr/>
        </p:nvCxnSpPr>
        <p:spPr>
          <a:xfrm>
            <a:off x="1117119" y="3209312"/>
            <a:ext cx="25881" cy="966884"/>
          </a:xfrm>
          <a:prstGeom prst="line">
            <a:avLst/>
          </a:prstGeom>
        </p:spPr>
        <p:style>
          <a:lnRef idx="2">
            <a:schemeClr val="accent4"/>
          </a:lnRef>
          <a:fillRef idx="0">
            <a:schemeClr val="accent4"/>
          </a:fillRef>
          <a:effectRef idx="1">
            <a:schemeClr val="accent4"/>
          </a:effectRef>
          <a:fontRef idx="minor">
            <a:schemeClr val="tx1"/>
          </a:fontRef>
        </p:style>
      </p:cxnSp>
      <p:grpSp>
        <p:nvGrpSpPr>
          <p:cNvPr id="9" name="Group 46"/>
          <p:cNvGrpSpPr/>
          <p:nvPr/>
        </p:nvGrpSpPr>
        <p:grpSpPr>
          <a:xfrm>
            <a:off x="4783077" y="819150"/>
            <a:ext cx="1954623" cy="2390162"/>
            <a:chOff x="588254" y="1416694"/>
            <a:chExt cx="2662110" cy="2610850"/>
          </a:xfrm>
        </p:grpSpPr>
        <p:sp>
          <p:nvSpPr>
            <p:cNvPr id="83" name="AutoShape 89"/>
            <p:cNvSpPr>
              <a:spLocks noChangeArrowheads="1"/>
            </p:cNvSpPr>
            <p:nvPr/>
          </p:nvSpPr>
          <p:spPr bwMode="auto">
            <a:xfrm>
              <a:off x="588254" y="1656602"/>
              <a:ext cx="2662110" cy="2092484"/>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4" name="AutoShape 90"/>
            <p:cNvSpPr>
              <a:spLocks noChangeArrowheads="1"/>
            </p:cNvSpPr>
            <p:nvPr/>
          </p:nvSpPr>
          <p:spPr bwMode="auto">
            <a:xfrm>
              <a:off x="594606" y="1416694"/>
              <a:ext cx="2655758" cy="265675"/>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6.0 LTS*</a:t>
              </a:r>
              <a:endParaRPr lang="en-US" sz="1600" b="1" dirty="0">
                <a:solidFill>
                  <a:prstClr val="white"/>
                </a:solidFill>
                <a:latin typeface="Arial"/>
              </a:endParaRPr>
            </a:p>
          </p:txBody>
        </p:sp>
        <p:sp>
          <p:nvSpPr>
            <p:cNvPr id="85" name="Rectangle 118"/>
            <p:cNvSpPr>
              <a:spLocks noChangeArrowheads="1"/>
            </p:cNvSpPr>
            <p:nvPr/>
          </p:nvSpPr>
          <p:spPr bwMode="auto">
            <a:xfrm>
              <a:off x="650963" y="1683565"/>
              <a:ext cx="2599401" cy="2343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a:solidFill>
                    <a:srgbClr val="404040"/>
                  </a:solidFill>
                  <a:latin typeface="Arial" charset="0"/>
                </a:rPr>
                <a:t>Commander </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(Change History, Rollback)</a:t>
              </a:r>
              <a:endParaRPr lang="en-US" sz="1200" dirty="0">
                <a:solidFill>
                  <a:srgbClr val="404040"/>
                </a:solidFill>
                <a:latin typeface="Arial" charset="0"/>
              </a:endParaRPr>
            </a:p>
            <a:p>
              <a:pPr marL="171450" indent="-171450">
                <a:lnSpc>
                  <a:spcPct val="90000"/>
                </a:lnSpc>
                <a:spcBef>
                  <a:spcPct val="20000"/>
                </a:spcBef>
                <a:buFont typeface="Arial"/>
                <a:buChar char="•"/>
              </a:pPr>
              <a:r>
                <a:rPr lang="en-US" sz="1200" dirty="0" smtClean="0">
                  <a:solidFill>
                    <a:srgbClr val="404040"/>
                  </a:solidFill>
                  <a:latin typeface="Arial" charset="0"/>
                </a:rPr>
                <a:t>Deploy</a:t>
              </a:r>
            </a:p>
            <a:p>
              <a:pPr marL="492404" lvl="1" indent="-171450">
                <a:lnSpc>
                  <a:spcPct val="90000"/>
                </a:lnSpc>
                <a:spcBef>
                  <a:spcPct val="20000"/>
                </a:spcBef>
                <a:buFont typeface="Arial"/>
                <a:buChar char="•"/>
              </a:pPr>
              <a:r>
                <a:rPr lang="en-US" sz="1200" dirty="0" smtClean="0">
                  <a:solidFill>
                    <a:srgbClr val="404040"/>
                  </a:solidFill>
                  <a:latin typeface="Arial" charset="0"/>
                </a:rPr>
                <a:t>Versioning </a:t>
              </a:r>
            </a:p>
            <a:p>
              <a:pPr marL="492404" lvl="1" indent="-171450">
                <a:lnSpc>
                  <a:spcPct val="90000"/>
                </a:lnSpc>
                <a:spcBef>
                  <a:spcPct val="20000"/>
                </a:spcBef>
                <a:buFont typeface="Arial"/>
                <a:buChar char="•"/>
              </a:pPr>
              <a:r>
                <a:rPr lang="en-US" sz="1200" dirty="0" smtClean="0">
                  <a:solidFill>
                    <a:srgbClr val="404040"/>
                  </a:solidFill>
                  <a:latin typeface="Arial" charset="0"/>
                </a:rPr>
                <a:t>Snapshots</a:t>
              </a:r>
            </a:p>
            <a:p>
              <a:pPr marL="492404" lvl="1" indent="-171450">
                <a:lnSpc>
                  <a:spcPct val="90000"/>
                </a:lnSpc>
                <a:spcBef>
                  <a:spcPct val="20000"/>
                </a:spcBef>
                <a:buFont typeface="Arial"/>
                <a:buChar char="•"/>
              </a:pPr>
              <a:r>
                <a:rPr lang="en-US" sz="1200" dirty="0" smtClean="0">
                  <a:solidFill>
                    <a:srgbClr val="404040"/>
                  </a:solidFill>
                  <a:latin typeface="Arial" charset="0"/>
                </a:rPr>
                <a:t>Native cloud </a:t>
              </a:r>
              <a:r>
                <a:rPr lang="en-US" sz="1200" dirty="0" err="1" smtClean="0">
                  <a:solidFill>
                    <a:srgbClr val="404040"/>
                  </a:solidFill>
                  <a:latin typeface="Arial" charset="0"/>
                </a:rPr>
                <a:t>env</a:t>
              </a:r>
              <a:r>
                <a:rPr lang="en-US" sz="1200" dirty="0" smtClean="0">
                  <a:solidFill>
                    <a:srgbClr val="404040"/>
                  </a:solidFill>
                  <a:latin typeface="Arial" charset="0"/>
                </a:rPr>
                <a:t> modeling</a:t>
              </a:r>
              <a:endParaRPr lang="en-US" sz="1400" dirty="0" smtClean="0">
                <a:solidFill>
                  <a:srgbClr val="404040"/>
                </a:solidFill>
                <a:latin typeface="Arial" charset="0"/>
              </a:endParaRPr>
            </a:p>
          </p:txBody>
        </p:sp>
      </p:grpSp>
      <p:grpSp>
        <p:nvGrpSpPr>
          <p:cNvPr id="10" name="Group 46"/>
          <p:cNvGrpSpPr/>
          <p:nvPr/>
        </p:nvGrpSpPr>
        <p:grpSpPr>
          <a:xfrm>
            <a:off x="44786" y="3566042"/>
            <a:ext cx="1880562" cy="567448"/>
            <a:chOff x="588255" y="1714944"/>
            <a:chExt cx="2324956" cy="996606"/>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chemeClr val="accent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89"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4.2.4</a:t>
              </a:r>
            </a:p>
            <a:p>
              <a:pPr marL="171450" indent="-171450">
                <a:lnSpc>
                  <a:spcPct val="90000"/>
                </a:lnSpc>
                <a:spcBef>
                  <a:spcPct val="20000"/>
                </a:spcBef>
                <a:buFont typeface="Arial"/>
                <a:buChar char="•"/>
              </a:pPr>
              <a:r>
                <a:rPr lang="en-US" sz="1050" dirty="0" smtClean="0">
                  <a:solidFill>
                    <a:srgbClr val="404040"/>
                  </a:solidFill>
                  <a:latin typeface="Arial" charset="0"/>
                </a:rPr>
                <a:t>4.2.5</a:t>
              </a:r>
            </a:p>
            <a:p>
              <a:pPr marL="171450" indent="-171450">
                <a:lnSpc>
                  <a:spcPct val="90000"/>
                </a:lnSpc>
                <a:spcBef>
                  <a:spcPct val="20000"/>
                </a:spcBef>
                <a:buFont typeface="Arial"/>
                <a:buChar char="•"/>
              </a:pPr>
              <a:r>
                <a:rPr lang="en-US" sz="1050" dirty="0" smtClean="0">
                  <a:solidFill>
                    <a:srgbClr val="404040"/>
                  </a:solidFill>
                  <a:latin typeface="Arial" charset="0"/>
                </a:rPr>
                <a:t>5.0.1</a:t>
              </a:r>
              <a:endParaRPr lang="en-US" sz="1050" dirty="0">
                <a:solidFill>
                  <a:srgbClr val="404040"/>
                </a:solidFill>
                <a:latin typeface="Arial" charset="0"/>
              </a:endParaRPr>
            </a:p>
          </p:txBody>
        </p:sp>
      </p:grpSp>
      <p:cxnSp>
        <p:nvCxnSpPr>
          <p:cNvPr id="90" name="Straight Connector 89"/>
          <p:cNvCxnSpPr>
            <a:stCxn id="87" idx="2"/>
          </p:cNvCxnSpPr>
          <p:nvPr/>
        </p:nvCxnSpPr>
        <p:spPr>
          <a:xfrm flipH="1">
            <a:off x="984425"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040880" y="819150"/>
            <a:ext cx="1902771" cy="2965704"/>
            <a:chOff x="749375" y="1416694"/>
            <a:chExt cx="2500989" cy="3847606"/>
          </a:xfrm>
        </p:grpSpPr>
        <p:sp>
          <p:nvSpPr>
            <p:cNvPr id="76" name="AutoShape 89"/>
            <p:cNvSpPr>
              <a:spLocks noChangeArrowheads="1"/>
            </p:cNvSpPr>
            <p:nvPr/>
          </p:nvSpPr>
          <p:spPr bwMode="auto">
            <a:xfrm>
              <a:off x="749375" y="1656600"/>
              <a:ext cx="2500989" cy="3607700"/>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chemeClr val="bg1">
                <a:lumMod val="65000"/>
              </a:schemeClr>
            </a:solidFill>
            <a:ln w="9525">
              <a:solidFill>
                <a:schemeClr val="bg1">
                  <a:lumMod val="65000"/>
                </a:schemeClr>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758454"/>
              <a:ext cx="2500989" cy="275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lvl="1" indent="-171450">
                <a:lnSpc>
                  <a:spcPct val="90000"/>
                </a:lnSpc>
                <a:spcBef>
                  <a:spcPts val="600"/>
                </a:spcBef>
                <a:buFont typeface="Arial"/>
                <a:buChar char="•"/>
              </a:pPr>
              <a:r>
                <a:rPr lang="en-US" sz="1200" dirty="0">
                  <a:solidFill>
                    <a:srgbClr val="404040"/>
                  </a:solidFill>
                  <a:latin typeface="Arial" charset="0"/>
                </a:rPr>
                <a:t>Modernize agents</a:t>
              </a:r>
            </a:p>
            <a:p>
              <a:pPr marL="171450" indent="-171450">
                <a:lnSpc>
                  <a:spcPct val="90000"/>
                </a:lnSpc>
                <a:spcBef>
                  <a:spcPts val="600"/>
                </a:spcBef>
                <a:buFont typeface="Arial"/>
                <a:buChar char="•"/>
              </a:pPr>
              <a:r>
                <a:rPr lang="en-US" sz="1200" dirty="0" smtClean="0">
                  <a:solidFill>
                    <a:srgbClr val="404040"/>
                  </a:solidFill>
                  <a:latin typeface="Arial" charset="0"/>
                </a:rPr>
                <a:t>Pipeline </a:t>
              </a:r>
              <a:r>
                <a:rPr lang="en-US" sz="1200" dirty="0" err="1" smtClean="0">
                  <a:solidFill>
                    <a:srgbClr val="404040"/>
                  </a:solidFill>
                  <a:latin typeface="Arial" charset="0"/>
                </a:rPr>
                <a:t>mgmt</a:t>
              </a:r>
              <a:endParaRPr lang="en-US" sz="1200" dirty="0">
                <a:solidFill>
                  <a:srgbClr val="404040"/>
                </a:solidFill>
                <a:latin typeface="Arial" charset="0"/>
              </a:endParaRPr>
            </a:p>
            <a:p>
              <a:pPr marL="171450" indent="-171450">
                <a:lnSpc>
                  <a:spcPct val="90000"/>
                </a:lnSpc>
                <a:spcBef>
                  <a:spcPts val="600"/>
                </a:spcBef>
                <a:buFont typeface="Arial"/>
                <a:buChar char="•"/>
              </a:pPr>
              <a:r>
                <a:rPr lang="en-US" sz="1200" dirty="0" smtClean="0">
                  <a:solidFill>
                    <a:srgbClr val="404040"/>
                  </a:solidFill>
                  <a:latin typeface="Arial" charset="0"/>
                </a:rPr>
                <a:t>Reporting/Dashboards</a:t>
              </a:r>
            </a:p>
            <a:p>
              <a:pPr marL="171450" indent="-171450">
                <a:lnSpc>
                  <a:spcPct val="90000"/>
                </a:lnSpc>
                <a:spcBef>
                  <a:spcPts val="600"/>
                </a:spcBef>
                <a:buFont typeface="Arial"/>
                <a:buChar char="•"/>
              </a:pPr>
              <a:r>
                <a:rPr lang="en-US" sz="1200" dirty="0" smtClean="0">
                  <a:solidFill>
                    <a:srgbClr val="404040"/>
                  </a:solidFill>
                  <a:latin typeface="Arial" charset="0"/>
                </a:rPr>
                <a:t>DSL</a:t>
              </a:r>
            </a:p>
            <a:p>
              <a:pPr marL="171450" indent="-171450">
                <a:lnSpc>
                  <a:spcPct val="90000"/>
                </a:lnSpc>
                <a:spcBef>
                  <a:spcPts val="600"/>
                </a:spcBef>
                <a:buFont typeface="Arial"/>
                <a:buChar char="•"/>
              </a:pPr>
              <a:r>
                <a:rPr lang="en-US" sz="1200" dirty="0">
                  <a:solidFill>
                    <a:srgbClr val="404040"/>
                  </a:solidFill>
                  <a:latin typeface="Arial" charset="0"/>
                </a:rPr>
                <a:t>Project hierarchy</a:t>
              </a:r>
            </a:p>
            <a:p>
              <a:pPr marL="171450" indent="-171450">
                <a:lnSpc>
                  <a:spcPct val="90000"/>
                </a:lnSpc>
                <a:spcBef>
                  <a:spcPts val="600"/>
                </a:spcBef>
                <a:buFont typeface="Arial"/>
                <a:buChar char="•"/>
              </a:pPr>
              <a:r>
                <a:rPr lang="en-US" sz="1200" dirty="0" smtClean="0">
                  <a:solidFill>
                    <a:srgbClr val="404040"/>
                  </a:solidFill>
                  <a:latin typeface="Arial" charset="0"/>
                </a:rPr>
                <a:t>Data cleanup policies </a:t>
              </a:r>
            </a:p>
            <a:p>
              <a:pPr marL="171450" indent="-171450">
                <a:lnSpc>
                  <a:spcPct val="90000"/>
                </a:lnSpc>
                <a:spcBef>
                  <a:spcPts val="600"/>
                </a:spcBef>
                <a:buFont typeface="Arial"/>
                <a:buChar char="•"/>
              </a:pPr>
              <a:r>
                <a:rPr lang="en-US" sz="1200" dirty="0" smtClean="0">
                  <a:solidFill>
                    <a:srgbClr val="404040"/>
                  </a:solidFill>
                  <a:latin typeface="Arial" charset="0"/>
                </a:rPr>
                <a:t>Build-Test app</a:t>
              </a:r>
            </a:p>
            <a:p>
              <a:pPr marL="171450" indent="-171450">
                <a:lnSpc>
                  <a:spcPct val="90000"/>
                </a:lnSpc>
                <a:spcBef>
                  <a:spcPts val="600"/>
                </a:spcBef>
                <a:buFont typeface="Arial"/>
                <a:buChar char="•"/>
              </a:pPr>
              <a:r>
                <a:rPr lang="en-US" sz="1200" dirty="0">
                  <a:solidFill>
                    <a:srgbClr val="404040"/>
                  </a:solidFill>
                  <a:latin typeface="Arial" charset="0"/>
                </a:rPr>
                <a:t>Deploy Innovation </a:t>
              </a:r>
              <a:r>
                <a:rPr lang="en-US" sz="1200" dirty="0" smtClean="0">
                  <a:solidFill>
                    <a:srgbClr val="404040"/>
                  </a:solidFill>
                  <a:latin typeface="Arial" charset="0"/>
                </a:rPr>
                <a:t>Continued</a:t>
              </a:r>
              <a:endParaRPr lang="en-US" sz="1200" dirty="0">
                <a:solidFill>
                  <a:srgbClr val="404040"/>
                </a:solidFill>
                <a:latin typeface="Arial" charset="0"/>
              </a:endParaRPr>
            </a:p>
          </p:txBody>
        </p:sp>
      </p:grpSp>
      <p:grpSp>
        <p:nvGrpSpPr>
          <p:cNvPr id="45" name="Group 46"/>
          <p:cNvGrpSpPr/>
          <p:nvPr/>
        </p:nvGrpSpPr>
        <p:grpSpPr>
          <a:xfrm>
            <a:off x="2297544" y="1215083"/>
            <a:ext cx="2198255" cy="2575868"/>
            <a:chOff x="588255" y="1416694"/>
            <a:chExt cx="2324956" cy="2377920"/>
          </a:xfrm>
        </p:grpSpPr>
        <p:sp>
          <p:nvSpPr>
            <p:cNvPr id="46" name="AutoShape 89"/>
            <p:cNvSpPr>
              <a:spLocks noChangeArrowheads="1"/>
            </p:cNvSpPr>
            <p:nvPr/>
          </p:nvSpPr>
          <p:spPr bwMode="auto">
            <a:xfrm>
              <a:off x="588255" y="1656601"/>
              <a:ext cx="2324956" cy="1735759"/>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47" name="AutoShape 90"/>
            <p:cNvSpPr>
              <a:spLocks noChangeArrowheads="1"/>
            </p:cNvSpPr>
            <p:nvPr/>
          </p:nvSpPr>
          <p:spPr bwMode="auto">
            <a:xfrm>
              <a:off x="594605" y="1416694"/>
              <a:ext cx="2318606" cy="265675"/>
            </a:xfrm>
            <a:prstGeom prst="roundRect">
              <a:avLst>
                <a:gd name="adj" fmla="val 16667"/>
              </a:avLst>
            </a:prstGeom>
            <a:solidFill>
              <a:schemeClr val="accent1">
                <a:lumMod val="40000"/>
                <a:lumOff val="60000"/>
              </a:schemeClr>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5.1 and 5.2 FR*</a:t>
              </a:r>
              <a:endParaRPr lang="en-US" sz="1600" b="1" dirty="0">
                <a:solidFill>
                  <a:prstClr val="white"/>
                </a:solidFill>
                <a:latin typeface="Arial"/>
              </a:endParaRPr>
            </a:p>
          </p:txBody>
        </p:sp>
        <p:sp>
          <p:nvSpPr>
            <p:cNvPr id="48" name="Rectangle 118"/>
            <p:cNvSpPr>
              <a:spLocks noChangeArrowheads="1"/>
            </p:cNvSpPr>
            <p:nvPr/>
          </p:nvSpPr>
          <p:spPr bwMode="auto">
            <a:xfrm>
              <a:off x="615246" y="1683566"/>
              <a:ext cx="2297965" cy="2111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200" dirty="0" smtClean="0">
                  <a:solidFill>
                    <a:srgbClr val="404040"/>
                  </a:solidFill>
                  <a:latin typeface="Arial" charset="0"/>
                </a:rPr>
                <a:t>Commander </a:t>
              </a:r>
            </a:p>
            <a:p>
              <a:pPr marL="285750" lvl="1" indent="-111125">
                <a:lnSpc>
                  <a:spcPct val="90000"/>
                </a:lnSpc>
                <a:spcBef>
                  <a:spcPct val="20000"/>
                </a:spcBef>
                <a:buFont typeface="Arial"/>
                <a:buChar char="•"/>
              </a:pPr>
              <a:r>
                <a:rPr lang="en-US" sz="1200" dirty="0" smtClean="0">
                  <a:solidFill>
                    <a:srgbClr val="404040"/>
                  </a:solidFill>
                  <a:latin typeface="Arial" charset="0"/>
                </a:rPr>
                <a:t>REST API, JS API</a:t>
              </a:r>
            </a:p>
            <a:p>
              <a:pPr marL="285750" lvl="1" indent="-111125">
                <a:lnSpc>
                  <a:spcPct val="90000"/>
                </a:lnSpc>
                <a:spcBef>
                  <a:spcPct val="20000"/>
                </a:spcBef>
                <a:buFont typeface="Arial"/>
                <a:buChar char="•"/>
              </a:pPr>
              <a:r>
                <a:rPr lang="en-US" sz="1200" dirty="0" smtClean="0">
                  <a:solidFill>
                    <a:srgbClr val="404040"/>
                  </a:solidFill>
                  <a:latin typeface="Arial" charset="0"/>
                </a:rPr>
                <a:t>System health monitoring</a:t>
              </a:r>
            </a:p>
            <a:p>
              <a:pPr marL="171450" indent="-171450">
                <a:lnSpc>
                  <a:spcPct val="90000"/>
                </a:lnSpc>
                <a:spcBef>
                  <a:spcPct val="20000"/>
                </a:spcBef>
                <a:buFont typeface="Arial"/>
                <a:buChar char="•"/>
              </a:pPr>
              <a:r>
                <a:rPr lang="en-US" sz="1200" dirty="0">
                  <a:solidFill>
                    <a:srgbClr val="404040"/>
                  </a:solidFill>
                  <a:latin typeface="Arial" charset="0"/>
                </a:rPr>
                <a:t>Deploy</a:t>
              </a:r>
            </a:p>
            <a:p>
              <a:pPr marL="285750" lvl="1" indent="-111125">
                <a:lnSpc>
                  <a:spcPct val="90000"/>
                </a:lnSpc>
                <a:spcBef>
                  <a:spcPct val="20000"/>
                </a:spcBef>
                <a:buFont typeface="Arial"/>
                <a:buChar char="•"/>
              </a:pPr>
              <a:r>
                <a:rPr lang="en-US" sz="1200" dirty="0" smtClean="0">
                  <a:solidFill>
                    <a:srgbClr val="404040"/>
                  </a:solidFill>
                  <a:latin typeface="Arial" charset="0"/>
                </a:rPr>
                <a:t>Smart deploy</a:t>
              </a:r>
            </a:p>
            <a:p>
              <a:pPr marL="285750" lvl="1" indent="-111125">
                <a:lnSpc>
                  <a:spcPct val="90000"/>
                </a:lnSpc>
                <a:spcBef>
                  <a:spcPct val="20000"/>
                </a:spcBef>
                <a:buFont typeface="Arial"/>
                <a:buChar char="•"/>
              </a:pPr>
              <a:r>
                <a:rPr lang="en-US" sz="1200" dirty="0" smtClean="0">
                  <a:solidFill>
                    <a:srgbClr val="404040"/>
                  </a:solidFill>
                  <a:latin typeface="Arial" charset="0"/>
                </a:rPr>
                <a:t>Partial deployments</a:t>
              </a:r>
            </a:p>
            <a:p>
              <a:pPr marL="285750" lvl="1" indent="-111125">
                <a:lnSpc>
                  <a:spcPct val="90000"/>
                </a:lnSpc>
                <a:spcBef>
                  <a:spcPct val="20000"/>
                </a:spcBef>
                <a:buFont typeface="Arial"/>
                <a:buChar char="•"/>
              </a:pPr>
              <a:r>
                <a:rPr lang="en-US" sz="1200" dirty="0" smtClean="0">
                  <a:solidFill>
                    <a:srgbClr val="404040"/>
                  </a:solidFill>
                  <a:latin typeface="Arial" charset="0"/>
                </a:rPr>
                <a:t>Notifications</a:t>
              </a:r>
            </a:p>
            <a:p>
              <a:pPr marL="285750" lvl="1" indent="-111125">
                <a:lnSpc>
                  <a:spcPct val="90000"/>
                </a:lnSpc>
                <a:spcBef>
                  <a:spcPct val="20000"/>
                </a:spcBef>
                <a:buFont typeface="Arial"/>
                <a:buChar char="•"/>
              </a:pPr>
              <a:r>
                <a:rPr lang="en-US" sz="1200" dirty="0" smtClean="0">
                  <a:solidFill>
                    <a:srgbClr val="404040"/>
                  </a:solidFill>
                  <a:latin typeface="Arial" charset="0"/>
                </a:rPr>
                <a:t>Scheduled deployments</a:t>
              </a:r>
              <a:endParaRPr lang="en-US" sz="1200" dirty="0">
                <a:solidFill>
                  <a:srgbClr val="404040"/>
                </a:solidFill>
                <a:latin typeface="Arial" charset="0"/>
              </a:endParaRPr>
            </a:p>
            <a:p>
              <a:pPr marL="171450" indent="-171450">
                <a:lnSpc>
                  <a:spcPct val="90000"/>
                </a:lnSpc>
                <a:spcBef>
                  <a:spcPct val="20000"/>
                </a:spcBef>
                <a:buFont typeface="Arial"/>
                <a:buChar char="•"/>
              </a:pPr>
              <a:endParaRPr lang="en-US" sz="1400" dirty="0" smtClean="0">
                <a:solidFill>
                  <a:srgbClr val="404040"/>
                </a:solidFill>
                <a:latin typeface="Arial" charset="0"/>
              </a:endParaRP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grpSp>
        <p:nvGrpSpPr>
          <p:cNvPr id="50" name="Group 46"/>
          <p:cNvGrpSpPr/>
          <p:nvPr/>
        </p:nvGrpSpPr>
        <p:grpSpPr>
          <a:xfrm>
            <a:off x="2483187" y="3566042"/>
            <a:ext cx="1880562" cy="567448"/>
            <a:chOff x="588255" y="1714944"/>
            <a:chExt cx="2324956" cy="996606"/>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53"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smtClean="0">
                  <a:solidFill>
                    <a:srgbClr val="404040"/>
                  </a:solidFill>
                  <a:latin typeface="Arial" charset="0"/>
                </a:rPr>
                <a:t>4.2.6</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5.0.2</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cxnSp>
        <p:nvCxnSpPr>
          <p:cNvPr id="54" name="Straight Connector 53"/>
          <p:cNvCxnSpPr>
            <a:stCxn id="51" idx="2"/>
          </p:cNvCxnSpPr>
          <p:nvPr/>
        </p:nvCxnSpPr>
        <p:spPr>
          <a:xfrm flipH="1">
            <a:off x="3422826"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cxnSp>
        <p:nvCxnSpPr>
          <p:cNvPr id="62" name="Straight Connector 61"/>
          <p:cNvCxnSpPr/>
          <p:nvPr/>
        </p:nvCxnSpPr>
        <p:spPr>
          <a:xfrm flipH="1">
            <a:off x="5607262" y="4095750"/>
            <a:ext cx="642" cy="390811"/>
          </a:xfrm>
          <a:prstGeom prst="line">
            <a:avLst/>
          </a:prstGeom>
        </p:spPr>
        <p:style>
          <a:lnRef idx="2">
            <a:schemeClr val="accent4"/>
          </a:lnRef>
          <a:fillRef idx="0">
            <a:schemeClr val="accent4"/>
          </a:fillRef>
          <a:effectRef idx="1">
            <a:schemeClr val="accent4"/>
          </a:effectRef>
          <a:fontRef idx="minor">
            <a:schemeClr val="tx1"/>
          </a:fontRef>
        </p:style>
      </p:cxnSp>
      <p:grpSp>
        <p:nvGrpSpPr>
          <p:cNvPr id="55" name="Group 46"/>
          <p:cNvGrpSpPr/>
          <p:nvPr/>
        </p:nvGrpSpPr>
        <p:grpSpPr>
          <a:xfrm>
            <a:off x="4876800" y="3562350"/>
            <a:ext cx="1880562" cy="567448"/>
            <a:chOff x="588255" y="1714944"/>
            <a:chExt cx="2324956" cy="996606"/>
          </a:xfrm>
        </p:grpSpPr>
        <p:sp>
          <p:nvSpPr>
            <p:cNvPr id="64"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sz="1050" dirty="0">
                <a:solidFill>
                  <a:srgbClr val="404040"/>
                </a:solidFill>
                <a:latin typeface="Arial"/>
              </a:endParaRPr>
            </a:p>
          </p:txBody>
        </p:sp>
        <p:sp>
          <p:nvSpPr>
            <p:cNvPr id="67"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FE990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smtClean="0">
                  <a:solidFill>
                    <a:prstClr val="white"/>
                  </a:solidFill>
                  <a:latin typeface="Arial"/>
                </a:rPr>
                <a:t>Maintenance</a:t>
              </a:r>
              <a:endParaRPr lang="en-US" sz="1100" b="1" dirty="0">
                <a:solidFill>
                  <a:prstClr val="white"/>
                </a:solidFill>
                <a:latin typeface="Arial"/>
              </a:endParaRPr>
            </a:p>
          </p:txBody>
        </p:sp>
        <p:sp>
          <p:nvSpPr>
            <p:cNvPr id="68" name="Rectangle 118"/>
            <p:cNvSpPr>
              <a:spLocks noChangeArrowheads="1"/>
            </p:cNvSpPr>
            <p:nvPr/>
          </p:nvSpPr>
          <p:spPr bwMode="auto">
            <a:xfrm>
              <a:off x="615246" y="1981813"/>
              <a:ext cx="2273657" cy="72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numCol="2">
              <a:spAutoFit/>
            </a:bodyPr>
            <a:lstStyle/>
            <a:p>
              <a:pPr marL="171450" indent="-171450">
                <a:lnSpc>
                  <a:spcPct val="90000"/>
                </a:lnSpc>
                <a:spcBef>
                  <a:spcPct val="20000"/>
                </a:spcBef>
                <a:buFont typeface="Arial"/>
                <a:buChar char="•"/>
              </a:pPr>
              <a:r>
                <a:rPr lang="en-US" sz="1050" dirty="0">
                  <a:solidFill>
                    <a:srgbClr val="404040"/>
                  </a:solidFill>
                  <a:latin typeface="Arial" charset="0"/>
                </a:rPr>
                <a:t>5.0.3</a:t>
              </a:r>
            </a:p>
            <a:p>
              <a:pPr marL="171450" indent="-171450">
                <a:lnSpc>
                  <a:spcPct val="90000"/>
                </a:lnSpc>
                <a:spcBef>
                  <a:spcPct val="20000"/>
                </a:spcBef>
                <a:buFont typeface="Arial"/>
                <a:buChar char="•"/>
              </a:pPr>
              <a:endParaRPr lang="en-US" sz="1050" dirty="0">
                <a:solidFill>
                  <a:srgbClr val="404040"/>
                </a:solidFill>
                <a:latin typeface="Arial" charset="0"/>
              </a:endParaRPr>
            </a:p>
            <a:p>
              <a:pPr marL="171450" indent="-171450">
                <a:lnSpc>
                  <a:spcPct val="90000"/>
                </a:lnSpc>
                <a:spcBef>
                  <a:spcPct val="20000"/>
                </a:spcBef>
                <a:buFont typeface="Arial"/>
                <a:buChar char="•"/>
              </a:pPr>
              <a:r>
                <a:rPr lang="en-US" sz="1050" dirty="0" smtClean="0">
                  <a:solidFill>
                    <a:srgbClr val="404040"/>
                  </a:solidFill>
                  <a:latin typeface="Arial" charset="0"/>
                </a:rPr>
                <a:t>5.0.4</a:t>
              </a:r>
            </a:p>
            <a:p>
              <a:pPr marL="171450" indent="-171450">
                <a:lnSpc>
                  <a:spcPct val="90000"/>
                </a:lnSpc>
                <a:spcBef>
                  <a:spcPct val="20000"/>
                </a:spcBef>
                <a:buFont typeface="Arial"/>
                <a:buChar char="•"/>
              </a:pPr>
              <a:endParaRPr lang="en-US" sz="1050" dirty="0">
                <a:solidFill>
                  <a:srgbClr val="404040"/>
                </a:solidFill>
                <a:latin typeface="Arial" charset="0"/>
              </a:endParaRPr>
            </a:p>
          </p:txBody>
        </p:sp>
      </p:grpSp>
      <p:sp>
        <p:nvSpPr>
          <p:cNvPr id="2" name="Rectangle 1"/>
          <p:cNvSpPr/>
          <p:nvPr/>
        </p:nvSpPr>
        <p:spPr>
          <a:xfrm>
            <a:off x="2240280" y="676007"/>
            <a:ext cx="6797040" cy="4467492"/>
          </a:xfrm>
          <a:prstGeom prst="rect">
            <a:avLst/>
          </a:prstGeom>
          <a:ln>
            <a:noFill/>
          </a:ln>
        </p:spPr>
        <p:style>
          <a:lnRef idx="2">
            <a:schemeClr val="dk1"/>
          </a:lnRef>
          <a:fillRef idx="1">
            <a:schemeClr val="lt1"/>
          </a:fillRef>
          <a:effectRef idx="0">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sp>
        <p:nvSpPr>
          <p:cNvPr id="6" name="TextBox 5"/>
          <p:cNvSpPr txBox="1"/>
          <p:nvPr/>
        </p:nvSpPr>
        <p:spPr>
          <a:xfrm>
            <a:off x="2297544" y="4797136"/>
            <a:ext cx="4560456" cy="346363"/>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600" dirty="0" smtClean="0"/>
              <a:t>* LTS: Long term support       FR: Feature Release</a:t>
            </a:r>
          </a:p>
        </p:txBody>
      </p:sp>
      <p:grpSp>
        <p:nvGrpSpPr>
          <p:cNvPr id="5" name="Group 39"/>
          <p:cNvGrpSpPr/>
          <p:nvPr/>
        </p:nvGrpSpPr>
        <p:grpSpPr>
          <a:xfrm>
            <a:off x="44786" y="4171060"/>
            <a:ext cx="9099214" cy="504848"/>
            <a:chOff x="44786" y="5176421"/>
            <a:chExt cx="9144000" cy="673131"/>
          </a:xfrm>
          <a:solidFill>
            <a:schemeClr val="accent1"/>
          </a:solidFill>
        </p:grpSpPr>
        <p:sp>
          <p:nvSpPr>
            <p:cNvPr id="93" name="AutoShape 5"/>
            <p:cNvSpPr>
              <a:spLocks noChangeArrowheads="1"/>
            </p:cNvSpPr>
            <p:nvPr/>
          </p:nvSpPr>
          <p:spPr bwMode="auto">
            <a:xfrm>
              <a:off x="44786" y="5176421"/>
              <a:ext cx="9144000" cy="673131"/>
            </a:xfrm>
            <a:prstGeom prst="chevron">
              <a:avLst>
                <a:gd name="adj" fmla="val 52500"/>
              </a:avLst>
            </a:prstGeom>
            <a:grp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defRPr/>
              </a:pPr>
              <a:endParaRPr lang="en-US" sz="2400" b="1" dirty="0">
                <a:solidFill>
                  <a:prstClr val="white"/>
                </a:solidFill>
                <a:latin typeface="Arial"/>
              </a:endParaRPr>
            </a:p>
          </p:txBody>
        </p:sp>
        <p:sp>
          <p:nvSpPr>
            <p:cNvPr id="71" name="TextBox 70"/>
            <p:cNvSpPr txBox="1"/>
            <p:nvPr/>
          </p:nvSpPr>
          <p:spPr>
            <a:xfrm>
              <a:off x="476867" y="5251532"/>
              <a:ext cx="1075505" cy="492443"/>
            </a:xfrm>
            <a:prstGeom prst="rect">
              <a:avLst/>
            </a:prstGeom>
            <a:grpFill/>
            <a:ln>
              <a:noFill/>
            </a:ln>
          </p:spPr>
          <p:txBody>
            <a:bodyPr wrap="none" rtlCol="0">
              <a:spAutoFit/>
            </a:bodyPr>
            <a:lstStyle/>
            <a:p>
              <a:r>
                <a:rPr lang="en-US" dirty="0" smtClean="0">
                  <a:latin typeface="Arial"/>
                </a:rPr>
                <a:t>Q2 2014</a:t>
              </a:r>
              <a:endParaRPr lang="en-US" dirty="0">
                <a:latin typeface="Arial"/>
              </a:endParaRPr>
            </a:p>
          </p:txBody>
        </p:sp>
        <p:sp>
          <p:nvSpPr>
            <p:cNvPr id="72" name="TextBox 71"/>
            <p:cNvSpPr txBox="1"/>
            <p:nvPr/>
          </p:nvSpPr>
          <p:spPr>
            <a:xfrm>
              <a:off x="2959049" y="5235748"/>
              <a:ext cx="1075505" cy="492443"/>
            </a:xfrm>
            <a:prstGeom prst="rect">
              <a:avLst/>
            </a:prstGeom>
            <a:grpFill/>
            <a:ln>
              <a:noFill/>
            </a:ln>
          </p:spPr>
          <p:txBody>
            <a:bodyPr wrap="none" rtlCol="0">
              <a:spAutoFit/>
            </a:bodyPr>
            <a:lstStyle/>
            <a:p>
              <a:r>
                <a:rPr lang="en-US" dirty="0" smtClean="0">
                  <a:latin typeface="Arial"/>
                </a:rPr>
                <a:t>Q3 2014</a:t>
              </a:r>
              <a:endParaRPr lang="en-US" dirty="0">
                <a:latin typeface="Arial"/>
              </a:endParaRPr>
            </a:p>
          </p:txBody>
        </p:sp>
        <p:sp>
          <p:nvSpPr>
            <p:cNvPr id="73" name="TextBox 72"/>
            <p:cNvSpPr txBox="1"/>
            <p:nvPr/>
          </p:nvSpPr>
          <p:spPr>
            <a:xfrm>
              <a:off x="5304231" y="5235748"/>
              <a:ext cx="1075505" cy="492443"/>
            </a:xfrm>
            <a:prstGeom prst="rect">
              <a:avLst/>
            </a:prstGeom>
            <a:grpFill/>
            <a:ln>
              <a:noFill/>
            </a:ln>
          </p:spPr>
          <p:txBody>
            <a:bodyPr wrap="none" rtlCol="0">
              <a:spAutoFit/>
            </a:bodyPr>
            <a:lstStyle/>
            <a:p>
              <a:r>
                <a:rPr lang="en-US" dirty="0" smtClean="0">
                  <a:latin typeface="Arial"/>
                </a:rPr>
                <a:t>Q4 2014</a:t>
              </a:r>
              <a:endParaRPr lang="en-US" dirty="0">
                <a:latin typeface="Arial"/>
              </a:endParaRPr>
            </a:p>
          </p:txBody>
        </p:sp>
        <p:sp>
          <p:nvSpPr>
            <p:cNvPr id="78" name="TextBox 77"/>
            <p:cNvSpPr txBox="1"/>
            <p:nvPr/>
          </p:nvSpPr>
          <p:spPr>
            <a:xfrm>
              <a:off x="7742539" y="5235980"/>
              <a:ext cx="855706" cy="492443"/>
            </a:xfrm>
            <a:prstGeom prst="rect">
              <a:avLst/>
            </a:prstGeom>
            <a:grpFill/>
            <a:ln>
              <a:noFill/>
            </a:ln>
          </p:spPr>
          <p:txBody>
            <a:bodyPr wrap="none" rtlCol="0">
              <a:spAutoFit/>
            </a:bodyPr>
            <a:lstStyle/>
            <a:p>
              <a:r>
                <a:rPr lang="en-US" dirty="0" smtClean="0">
                  <a:latin typeface="Arial"/>
                </a:rPr>
                <a:t>Future</a:t>
              </a:r>
              <a:endParaRPr lang="en-US" dirty="0">
                <a:latin typeface="Arial"/>
              </a:endParaRPr>
            </a:p>
          </p:txBody>
        </p:sp>
      </p:grpSp>
    </p:spTree>
    <p:extLst>
      <p:ext uri="{BB962C8B-B14F-4D97-AF65-F5344CB8AC3E}">
        <p14:creationId xmlns:p14="http://schemas.microsoft.com/office/powerpoint/2010/main" val="246259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Commander 5.0</a:t>
            </a:r>
            <a:endParaRPr lang="en-US" dirty="0"/>
          </a:p>
        </p:txBody>
      </p:sp>
      <p:pic>
        <p:nvPicPr>
          <p:cNvPr id="11" name="Picture 2" descr="BB Imag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425560" y="927436"/>
            <a:ext cx="2594259" cy="13836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1.wp.com/blog.jelastic.com/wp-content/uploads/2013/04/aws_high_availability_in_cloud.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425560" y="2998560"/>
            <a:ext cx="2594257" cy="13836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32596" y="2998560"/>
            <a:ext cx="2594257" cy="1383629"/>
          </a:xfrm>
          <a:prstGeom prst="rect">
            <a:avLst/>
          </a:prstGeom>
        </p:spPr>
      </p:pic>
      <p:sp>
        <p:nvSpPr>
          <p:cNvPr id="14" name="Rectangle 13"/>
          <p:cNvSpPr/>
          <p:nvPr/>
        </p:nvSpPr>
        <p:spPr>
          <a:xfrm>
            <a:off x="1425543" y="2311065"/>
            <a:ext cx="254428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50000"/>
                  </a:schemeClr>
                </a:solidFill>
                <a:effectLst/>
                <a:uLnTx/>
                <a:uFillTx/>
              </a:rPr>
              <a:t>Horizontal Scalability</a:t>
            </a:r>
          </a:p>
        </p:txBody>
      </p:sp>
      <p:sp>
        <p:nvSpPr>
          <p:cNvPr id="15" name="Rectangle 14"/>
          <p:cNvSpPr/>
          <p:nvPr/>
        </p:nvSpPr>
        <p:spPr>
          <a:xfrm>
            <a:off x="1416691" y="4388979"/>
            <a:ext cx="260311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1">
                    <a:lumMod val="50000"/>
                  </a:schemeClr>
                </a:solidFill>
                <a:effectLst/>
                <a:uLnTx/>
                <a:uFillTx/>
              </a:rPr>
              <a:t>High Availability</a:t>
            </a:r>
          </a:p>
        </p:txBody>
      </p:sp>
      <p:sp>
        <p:nvSpPr>
          <p:cNvPr id="16" name="Rectangle 15"/>
          <p:cNvSpPr/>
          <p:nvPr/>
        </p:nvSpPr>
        <p:spPr>
          <a:xfrm>
            <a:off x="5320148" y="4388979"/>
            <a:ext cx="3546048"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chemeClr val="tx1">
                    <a:lumMod val="50000"/>
                  </a:schemeClr>
                </a:solidFill>
                <a:effectLst/>
                <a:uLnTx/>
                <a:uFillTx/>
              </a:rPr>
              <a:t>Upgrades &amp; Diagnostics</a:t>
            </a:r>
          </a:p>
        </p:txBody>
      </p:sp>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32596" y="917484"/>
            <a:ext cx="2594257" cy="1393582"/>
          </a:xfrm>
          <a:prstGeom prst="rect">
            <a:avLst/>
          </a:prstGeom>
        </p:spPr>
      </p:pic>
      <p:sp>
        <p:nvSpPr>
          <p:cNvPr id="20" name="Rectangle 19"/>
          <p:cNvSpPr/>
          <p:nvPr/>
        </p:nvSpPr>
        <p:spPr>
          <a:xfrm>
            <a:off x="5320150" y="2311065"/>
            <a:ext cx="212397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chemeClr val="tx1">
                    <a:lumMod val="50000"/>
                  </a:schemeClr>
                </a:solidFill>
                <a:effectLst/>
                <a:uLnTx/>
                <a:uFillTx/>
              </a:rPr>
              <a:t>CI </a:t>
            </a:r>
            <a:r>
              <a:rPr kumimoji="0" lang="en-US" sz="1800" b="1" i="0" u="none" strike="noStrike" kern="0" cap="none" spc="0" normalizeH="0" baseline="0" noProof="0" dirty="0" smtClean="0">
                <a:ln>
                  <a:noFill/>
                </a:ln>
                <a:solidFill>
                  <a:schemeClr val="tx1">
                    <a:lumMod val="50000"/>
                  </a:schemeClr>
                </a:solidFill>
                <a:effectLst/>
                <a:uLnTx/>
                <a:uFillTx/>
                <a:latin typeface="Wingdings"/>
                <a:ea typeface="Wingdings"/>
                <a:cs typeface="Wingdings"/>
                <a:sym typeface="Wingdings"/>
              </a:rPr>
              <a:t></a:t>
            </a:r>
            <a:r>
              <a:rPr kumimoji="0" lang="en-US" sz="1800" b="1" i="0" u="none" strike="noStrike" kern="0" cap="none" spc="0" normalizeH="0" baseline="0" noProof="0" dirty="0" smtClean="0">
                <a:ln>
                  <a:noFill/>
                </a:ln>
                <a:solidFill>
                  <a:schemeClr val="tx1">
                    <a:lumMod val="50000"/>
                  </a:schemeClr>
                </a:solidFill>
                <a:effectLst/>
                <a:uLnTx/>
                <a:uFillTx/>
              </a:rPr>
              <a:t> CD Platform</a:t>
            </a:r>
            <a:endParaRPr kumimoji="0" lang="en-US" sz="1800" b="1" i="0" u="none" strike="noStrike" kern="0" cap="none" spc="0" normalizeH="0" baseline="0" noProof="0" dirty="0">
              <a:ln>
                <a:noFill/>
              </a:ln>
              <a:solidFill>
                <a:schemeClr val="tx1">
                  <a:lumMod val="50000"/>
                </a:schemeClr>
              </a:solidFill>
              <a:effectLst/>
              <a:uLnTx/>
              <a:uFillTx/>
            </a:endParaRPr>
          </a:p>
        </p:txBody>
      </p:sp>
      <p:sp>
        <p:nvSpPr>
          <p:cNvPr id="17" name="Footer Placeholder 4"/>
          <p:cNvSpPr txBox="1">
            <a:spLocks/>
          </p:cNvSpPr>
          <p:nvPr/>
        </p:nvSpPr>
        <p:spPr>
          <a:xfrm>
            <a:off x="3227567" y="4884896"/>
            <a:ext cx="2895600"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dirty="0" smtClean="0">
                <a:solidFill>
                  <a:schemeClr val="bg1">
                    <a:lumMod val="65000"/>
                  </a:schemeClr>
                </a:solidFill>
              </a:rPr>
              <a:t>Electric Cloud Proprietary &amp; Confidential</a:t>
            </a:r>
          </a:p>
        </p:txBody>
      </p:sp>
    </p:spTree>
    <p:extLst>
      <p:ext uri="{BB962C8B-B14F-4D97-AF65-F5344CB8AC3E}">
        <p14:creationId xmlns:p14="http://schemas.microsoft.com/office/powerpoint/2010/main" val="3433759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Architecture</a:t>
            </a:r>
            <a:endParaRPr lang="en-US" dirty="0"/>
          </a:p>
        </p:txBody>
      </p:sp>
      <p:pic>
        <p:nvPicPr>
          <p:cNvPr id="1027" name="Picture 3" descr="C:\Users\aahire.ELECTRIC-CLOUD\AppData\Local\Microsoft\Windows\Temporary Internet Files\Content.Outlook\YD0RM3QU\Horizontal Scalabi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111" y="720090"/>
            <a:ext cx="7056690" cy="4146629"/>
          </a:xfrm>
          <a:prstGeom prst="rect">
            <a:avLst/>
          </a:prstGeom>
          <a:noFill/>
          <a:extLst>
            <a:ext uri="{909E8E84-426E-40DD-AFC4-6F175D3DCCD1}">
              <a14:hiddenFill xmlns:a14="http://schemas.microsoft.com/office/drawing/2010/main">
                <a:solidFill>
                  <a:srgbClr val="FFFFFF"/>
                </a:solidFill>
              </a14:hiddenFill>
            </a:ext>
          </a:extLst>
        </p:spPr>
      </p:pic>
      <p:sp>
        <p:nvSpPr>
          <p:cNvPr id="19" name="Footer Placeholder 4"/>
          <p:cNvSpPr txBox="1">
            <a:spLocks/>
          </p:cNvSpPr>
          <p:nvPr/>
        </p:nvSpPr>
        <p:spPr>
          <a:xfrm>
            <a:off x="3227567" y="4884896"/>
            <a:ext cx="2895600"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dirty="0" smtClean="0">
                <a:solidFill>
                  <a:schemeClr val="bg1">
                    <a:lumMod val="65000"/>
                  </a:schemeClr>
                </a:solidFill>
              </a:rPr>
              <a:t>Electric Cloud Proprietary &amp; Confidential</a:t>
            </a:r>
          </a:p>
        </p:txBody>
      </p:sp>
    </p:spTree>
    <p:extLst>
      <p:ext uri="{BB962C8B-B14F-4D97-AF65-F5344CB8AC3E}">
        <p14:creationId xmlns:p14="http://schemas.microsoft.com/office/powerpoint/2010/main" val="4171694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Horizontal Scalability</a:t>
            </a:r>
            <a:endParaRPr lang="en-US" dirty="0"/>
          </a:p>
        </p:txBody>
      </p:sp>
      <p:pic>
        <p:nvPicPr>
          <p:cNvPr id="8" name="Picture 7" descr="Screen Shot 2014-04-17 at 8.0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499" y="920336"/>
            <a:ext cx="4437057" cy="1766017"/>
          </a:xfrm>
          <a:prstGeom prst="rect">
            <a:avLst/>
          </a:prstGeom>
        </p:spPr>
      </p:pic>
      <p:sp>
        <p:nvSpPr>
          <p:cNvPr id="9" name="TextBox 8"/>
          <p:cNvSpPr txBox="1"/>
          <p:nvPr/>
        </p:nvSpPr>
        <p:spPr>
          <a:xfrm>
            <a:off x="481748" y="1345815"/>
            <a:ext cx="3392425" cy="923330"/>
          </a:xfrm>
          <a:prstGeom prst="rect">
            <a:avLst/>
          </a:prstGeom>
          <a:noFill/>
        </p:spPr>
        <p:txBody>
          <a:bodyPr wrap="none" rtlCol="0">
            <a:spAutoFit/>
          </a:bodyPr>
          <a:lstStyle/>
          <a:p>
            <a:r>
              <a:rPr lang="en-US" b="1" dirty="0" smtClean="0">
                <a:solidFill>
                  <a:srgbClr val="404040"/>
                </a:solidFill>
                <a:latin typeface="Arial"/>
              </a:rPr>
              <a:t>Single Node</a:t>
            </a:r>
          </a:p>
          <a:p>
            <a:r>
              <a:rPr lang="en-US" dirty="0" smtClean="0">
                <a:solidFill>
                  <a:srgbClr val="404040"/>
                </a:solidFill>
                <a:latin typeface="Arial"/>
              </a:rPr>
              <a:t>75 Clients calling </a:t>
            </a:r>
            <a:r>
              <a:rPr lang="en-US" dirty="0" err="1" smtClean="0">
                <a:solidFill>
                  <a:srgbClr val="404040"/>
                </a:solidFill>
                <a:latin typeface="Arial"/>
              </a:rPr>
              <a:t>getJobDetails</a:t>
            </a:r>
            <a:endParaRPr lang="en-US" dirty="0" smtClean="0">
              <a:solidFill>
                <a:srgbClr val="404040"/>
              </a:solidFill>
              <a:latin typeface="Arial"/>
            </a:endParaRPr>
          </a:p>
          <a:p>
            <a:r>
              <a:rPr lang="en-US" dirty="0" smtClean="0">
                <a:solidFill>
                  <a:srgbClr val="404040"/>
                </a:solidFill>
                <a:latin typeface="Arial"/>
              </a:rPr>
              <a:t>Mean response time </a:t>
            </a:r>
            <a:r>
              <a:rPr lang="en-US" b="1" dirty="0" smtClean="0">
                <a:solidFill>
                  <a:schemeClr val="accent5">
                    <a:lumMod val="75000"/>
                  </a:schemeClr>
                </a:solidFill>
                <a:latin typeface="Arial"/>
              </a:rPr>
              <a:t>436ms</a:t>
            </a:r>
            <a:endParaRPr lang="en-US" b="1" dirty="0">
              <a:solidFill>
                <a:schemeClr val="accent5">
                  <a:lumMod val="75000"/>
                </a:schemeClr>
              </a:solidFill>
              <a:latin typeface="Arial"/>
            </a:endParaRPr>
          </a:p>
        </p:txBody>
      </p:sp>
      <p:pic>
        <p:nvPicPr>
          <p:cNvPr id="10" name="Picture 9" descr="Screen Shot 2014-04-17 at 8.04.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494" y="3208291"/>
            <a:ext cx="4437058" cy="1755212"/>
          </a:xfrm>
          <a:prstGeom prst="rect">
            <a:avLst/>
          </a:prstGeom>
        </p:spPr>
      </p:pic>
      <p:sp>
        <p:nvSpPr>
          <p:cNvPr id="11" name="TextBox 10"/>
          <p:cNvSpPr txBox="1"/>
          <p:nvPr/>
        </p:nvSpPr>
        <p:spPr>
          <a:xfrm>
            <a:off x="481748" y="3571303"/>
            <a:ext cx="3392425" cy="923330"/>
          </a:xfrm>
          <a:prstGeom prst="rect">
            <a:avLst/>
          </a:prstGeom>
          <a:noFill/>
        </p:spPr>
        <p:txBody>
          <a:bodyPr wrap="none" rtlCol="0">
            <a:spAutoFit/>
          </a:bodyPr>
          <a:lstStyle/>
          <a:p>
            <a:r>
              <a:rPr lang="en-US" b="1" dirty="0" smtClean="0">
                <a:solidFill>
                  <a:srgbClr val="404040"/>
                </a:solidFill>
                <a:latin typeface="Arial"/>
              </a:rPr>
              <a:t>Two Nodes</a:t>
            </a:r>
          </a:p>
          <a:p>
            <a:r>
              <a:rPr lang="en-US" dirty="0" smtClean="0">
                <a:solidFill>
                  <a:srgbClr val="404040"/>
                </a:solidFill>
                <a:latin typeface="Arial"/>
              </a:rPr>
              <a:t>75 Clients calling </a:t>
            </a:r>
            <a:r>
              <a:rPr lang="en-US" dirty="0" err="1" smtClean="0">
                <a:solidFill>
                  <a:srgbClr val="404040"/>
                </a:solidFill>
                <a:latin typeface="Arial"/>
              </a:rPr>
              <a:t>getJobDetails</a:t>
            </a:r>
            <a:endParaRPr lang="en-US" dirty="0" smtClean="0">
              <a:solidFill>
                <a:srgbClr val="404040"/>
              </a:solidFill>
              <a:latin typeface="Arial"/>
            </a:endParaRPr>
          </a:p>
          <a:p>
            <a:r>
              <a:rPr lang="en-US" dirty="0" smtClean="0">
                <a:solidFill>
                  <a:srgbClr val="404040"/>
                </a:solidFill>
                <a:latin typeface="Arial"/>
              </a:rPr>
              <a:t>Mean response time </a:t>
            </a:r>
            <a:r>
              <a:rPr lang="en-US" b="1" dirty="0" smtClean="0">
                <a:solidFill>
                  <a:srgbClr val="5C9434"/>
                </a:solidFill>
                <a:latin typeface="Arial"/>
              </a:rPr>
              <a:t>103ms</a:t>
            </a:r>
            <a:endParaRPr lang="en-US" b="1" dirty="0">
              <a:solidFill>
                <a:srgbClr val="5C9434"/>
              </a:solidFill>
              <a:latin typeface="Arial"/>
            </a:endParaRPr>
          </a:p>
        </p:txBody>
      </p:sp>
    </p:spTree>
    <p:extLst>
      <p:ext uri="{BB962C8B-B14F-4D97-AF65-F5344CB8AC3E}">
        <p14:creationId xmlns:p14="http://schemas.microsoft.com/office/powerpoint/2010/main" val="27973039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Quote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losing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Electric Cloud - Ubuntu">
      <a:majorFont>
        <a:latin typeface="Ubuntu"/>
        <a:ea typeface=""/>
        <a:cs typeface=""/>
      </a:majorFont>
      <a:minorFont>
        <a:latin typeface="Ubuntu"/>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thm15="http://schemas.microsoft.com/office/thememl/2012/main" xmlns="" name="Presentationtitle2.pptx" id="{453840BD-3BFB-4F5A-9E53-A92418177D62}" vid="{CC85FA32-56F0-444A-93DB-CDABF849B46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26803</TotalTime>
  <Words>1962</Words>
  <Application>Microsoft Office PowerPoint</Application>
  <PresentationFormat>On-screen Show (16:9)</PresentationFormat>
  <Paragraphs>584</Paragraphs>
  <Slides>41</Slides>
  <Notes>18</Notes>
  <HiddenSlides>0</HiddenSlides>
  <MMClips>0</MMClips>
  <ScaleCrop>false</ScaleCrop>
  <HeadingPairs>
    <vt:vector size="4" baseType="variant">
      <vt:variant>
        <vt:lpstr>Theme</vt:lpstr>
      </vt:variant>
      <vt:variant>
        <vt:i4>7</vt:i4>
      </vt:variant>
      <vt:variant>
        <vt:lpstr>Slide Titles</vt:lpstr>
      </vt:variant>
      <vt:variant>
        <vt:i4>41</vt:i4>
      </vt:variant>
    </vt:vector>
  </HeadingPairs>
  <TitlesOfParts>
    <vt:vector size="48" baseType="lpstr">
      <vt:lpstr>Content Slide</vt:lpstr>
      <vt:lpstr>Quote Slide</vt:lpstr>
      <vt:lpstr>Closing Slide</vt:lpstr>
      <vt:lpstr>1_Content Slide</vt:lpstr>
      <vt:lpstr>2_Content Slide</vt:lpstr>
      <vt:lpstr>3_Content Slide</vt:lpstr>
      <vt:lpstr>Electric Cloud - Master Template</vt:lpstr>
      <vt:lpstr>ElectricFlow/Commander Roadmap </vt:lpstr>
      <vt:lpstr>Please Note</vt:lpstr>
      <vt:lpstr>Our View</vt:lpstr>
      <vt:lpstr>ElectricCommander Product Strategy</vt:lpstr>
      <vt:lpstr>ElectricFlow - Platform + Apps</vt:lpstr>
      <vt:lpstr>ElectricCommander/Flow Roadmap</vt:lpstr>
      <vt:lpstr>Commander 5.0</vt:lpstr>
      <vt:lpstr>Clustering Architecture</vt:lpstr>
      <vt:lpstr>Horizontal Scalability</vt:lpstr>
      <vt:lpstr>Workflow Scalability</vt:lpstr>
      <vt:lpstr>ElectricFlow Deploy Deployment Automation</vt:lpstr>
      <vt:lpstr>Model-Driven Deployments</vt:lpstr>
      <vt:lpstr>The How: Application Process for Repeatability</vt:lpstr>
      <vt:lpstr>Complete Visibility – During and After deployments</vt:lpstr>
      <vt:lpstr>Introducing Feature Releases</vt:lpstr>
      <vt:lpstr>An illustration</vt:lpstr>
      <vt:lpstr>ElectricCommander/Flow Roadmap</vt:lpstr>
      <vt:lpstr>Key 5.2 capabilities</vt:lpstr>
      <vt:lpstr>System Health Monitoring</vt:lpstr>
      <vt:lpstr>Smart Deployments with manual override</vt:lpstr>
      <vt:lpstr>Schedules and Notifications</vt:lpstr>
      <vt:lpstr>ElectricCommander/Flow Roadmap</vt:lpstr>
      <vt:lpstr>Versioning</vt:lpstr>
      <vt:lpstr>Key problems</vt:lpstr>
      <vt:lpstr>Change Tracking</vt:lpstr>
      <vt:lpstr>Commander 6.0</vt:lpstr>
      <vt:lpstr>Commander 6.0</vt:lpstr>
      <vt:lpstr>Commander 6.0</vt:lpstr>
      <vt:lpstr>Commander 6.0</vt:lpstr>
      <vt:lpstr>Commander 6.0</vt:lpstr>
      <vt:lpstr>Commander 6.0</vt:lpstr>
      <vt:lpstr>Insert Slides for Snapshots and Dynamic Env</vt:lpstr>
      <vt:lpstr>ElectricCommander/Flow Roadmap</vt:lpstr>
      <vt:lpstr>ElecricCommander Roadmap</vt:lpstr>
      <vt:lpstr>ElecricCommander Roadmap</vt:lpstr>
      <vt:lpstr>ElecricCommander Roadmap</vt:lpstr>
      <vt:lpstr>Insert Slides for Pipeline</vt:lpstr>
      <vt:lpstr>PowerPoint Presentation</vt:lpstr>
      <vt:lpstr>Electric Cloud Product &amp; Process Evolution</vt:lpstr>
      <vt:lpstr>Plugin Support Model</vt:lpstr>
      <vt:lpstr>Join us</vt:lpstr>
    </vt:vector>
  </TitlesOfParts>
  <Company>Katie Bush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Katharine Bush</dc:creator>
  <cp:lastModifiedBy>Anand Ahire</cp:lastModifiedBy>
  <cp:revision>1204</cp:revision>
  <dcterms:created xsi:type="dcterms:W3CDTF">2013-01-28T22:02:21Z</dcterms:created>
  <dcterms:modified xsi:type="dcterms:W3CDTF">2014-10-20T23:19:30Z</dcterms:modified>
</cp:coreProperties>
</file>